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notesMasterIdLst>
    <p:notesMasterId r:id="rId39"/>
  </p:notesMasterIdLst>
  <p:handoutMasterIdLst>
    <p:handoutMasterId r:id="rId40"/>
  </p:handoutMasterIdLst>
  <p:sldIdLst>
    <p:sldId id="1433" r:id="rId5"/>
    <p:sldId id="1451" r:id="rId6"/>
    <p:sldId id="1526" r:id="rId7"/>
    <p:sldId id="1527" r:id="rId8"/>
    <p:sldId id="1531" r:id="rId9"/>
    <p:sldId id="1508" r:id="rId10"/>
    <p:sldId id="1528" r:id="rId11"/>
    <p:sldId id="1529" r:id="rId12"/>
    <p:sldId id="1530" r:id="rId13"/>
    <p:sldId id="1532" r:id="rId14"/>
    <p:sldId id="1533" r:id="rId15"/>
    <p:sldId id="1534" r:id="rId16"/>
    <p:sldId id="1511" r:id="rId17"/>
    <p:sldId id="1509" r:id="rId18"/>
    <p:sldId id="1510" r:id="rId19"/>
    <p:sldId id="1512" r:id="rId20"/>
    <p:sldId id="1536" r:id="rId21"/>
    <p:sldId id="1507" r:id="rId22"/>
    <p:sldId id="1513" r:id="rId23"/>
    <p:sldId id="1514" r:id="rId24"/>
    <p:sldId id="1515" r:id="rId25"/>
    <p:sldId id="1516" r:id="rId26"/>
    <p:sldId id="1535" r:id="rId27"/>
    <p:sldId id="1506" r:id="rId28"/>
    <p:sldId id="1517" r:id="rId29"/>
    <p:sldId id="1518" r:id="rId30"/>
    <p:sldId id="1519" r:id="rId31"/>
    <p:sldId id="1520" r:id="rId32"/>
    <p:sldId id="1521" r:id="rId33"/>
    <p:sldId id="1523" r:id="rId34"/>
    <p:sldId id="1525" r:id="rId35"/>
    <p:sldId id="1524" r:id="rId36"/>
    <p:sldId id="1487" r:id="rId37"/>
    <p:sldId id="1488" r:id="rId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06" autoAdjust="0"/>
    <p:restoredTop sz="76871" autoAdjust="0"/>
  </p:normalViewPr>
  <p:slideViewPr>
    <p:cSldViewPr snapToGrid="0">
      <p:cViewPr varScale="1">
        <p:scale>
          <a:sx n="97" d="100"/>
          <a:sy n="97" d="100"/>
        </p:scale>
        <p:origin x="1928" y="184"/>
      </p:cViewPr>
      <p:guideLst/>
    </p:cSldViewPr>
  </p:slideViewPr>
  <p:notesTextViewPr>
    <p:cViewPr>
      <p:scale>
        <a:sx n="1" d="1"/>
        <a:sy n="1" d="1"/>
      </p:scale>
      <p:origin x="0" y="0"/>
    </p:cViewPr>
  </p:notesTextViewPr>
  <p:sorterViewPr>
    <p:cViewPr>
      <p:scale>
        <a:sx n="100" d="100"/>
        <a:sy n="100" d="100"/>
      </p:scale>
      <p:origin x="0" y="-69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FC10AA6-834F-4CEA-A463-970F6A8C65F6}" type="datetimeFigureOut">
              <a:rPr lang="en-US" smtClean="0"/>
              <a:t>2/16/22</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55B1910-5D3D-4C21-8BE7-7FD7116DBEF6}" type="slidenum">
              <a:rPr lang="en-US" smtClean="0"/>
              <a:t>‹#›</a:t>
            </a:fld>
            <a:endParaRPr lang="en-US" dirty="0"/>
          </a:p>
        </p:txBody>
      </p:sp>
    </p:spTree>
    <p:extLst>
      <p:ext uri="{BB962C8B-B14F-4D97-AF65-F5344CB8AC3E}">
        <p14:creationId xmlns:p14="http://schemas.microsoft.com/office/powerpoint/2010/main" val="1107462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3D9130C-AC45-41CB-B2E3-B12EEEEF8CFF}" type="datetimeFigureOut">
              <a:rPr lang="en-US" smtClean="0"/>
              <a:t>2/16/22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3094750-4AC1-4C03-897B-6296F950BC3D}" type="slidenum">
              <a:rPr lang="en-US" smtClean="0"/>
              <a:t>‹#›</a:t>
            </a:fld>
            <a:endParaRPr lang="en-US" dirty="0"/>
          </a:p>
        </p:txBody>
      </p:sp>
    </p:spTree>
    <p:extLst>
      <p:ext uri="{BB962C8B-B14F-4D97-AF65-F5344CB8AC3E}">
        <p14:creationId xmlns:p14="http://schemas.microsoft.com/office/powerpoint/2010/main" val="298772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CAEP Three-Year Plan Guidance link: https://</a:t>
            </a:r>
            <a:r>
              <a:rPr lang="en-US" dirty="0" err="1"/>
              <a:t>caladulted.org</a:t>
            </a:r>
            <a:r>
              <a:rPr lang="en-US" dirty="0"/>
              <a:t>/</a:t>
            </a:r>
            <a:r>
              <a:rPr lang="en-US" dirty="0" err="1"/>
              <a:t>DownloadFile</a:t>
            </a:r>
            <a:r>
              <a:rPr lang="en-US" dirty="0"/>
              <a:t>/1235</a:t>
            </a:r>
          </a:p>
          <a:p>
            <a:endParaRPr lang="en-US" dirty="0"/>
          </a:p>
          <a:p>
            <a:r>
              <a:rPr lang="en-US" dirty="0"/>
              <a:t>The page number and update are highlighted in yellow on each of the pictures. If there is no yellow highlight – the entire section has been updated.</a:t>
            </a:r>
          </a:p>
        </p:txBody>
      </p:sp>
      <p:sp>
        <p:nvSpPr>
          <p:cNvPr id="4" name="Slide Number Placeholder 3"/>
          <p:cNvSpPr>
            <a:spLocks noGrp="1"/>
          </p:cNvSpPr>
          <p:nvPr>
            <p:ph type="sldNum" sz="quarter" idx="5"/>
          </p:nvPr>
        </p:nvSpPr>
        <p:spPr/>
        <p:txBody>
          <a:bodyPr/>
          <a:lstStyle/>
          <a:p>
            <a:fld id="{53094750-4AC1-4C03-897B-6296F950BC3D}" type="slidenum">
              <a:rPr lang="en-US" smtClean="0"/>
              <a:t>17</a:t>
            </a:fld>
            <a:endParaRPr lang="en-US" dirty="0"/>
          </a:p>
        </p:txBody>
      </p:sp>
    </p:spTree>
    <p:extLst>
      <p:ext uri="{BB962C8B-B14F-4D97-AF65-F5344CB8AC3E}">
        <p14:creationId xmlns:p14="http://schemas.microsoft.com/office/powerpoint/2010/main" val="2110738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Section 2, Assessment, you are also being asked to enter the number of participants in each program area for each member agency within the consortium. </a:t>
            </a:r>
          </a:p>
          <a:p>
            <a:endParaRPr lang="en-US" dirty="0"/>
          </a:p>
          <a:p>
            <a:r>
              <a:rPr lang="en-US" dirty="0"/>
              <a:t>This directive has been updated. Previously, this information was supposed to be auto populated. </a:t>
            </a:r>
          </a:p>
          <a:p>
            <a:endParaRPr lang="en-US" dirty="0"/>
          </a:p>
          <a:p>
            <a:r>
              <a:rPr lang="en-US" dirty="0"/>
              <a:t>All consortium services providers will be added and the program areas they support will be checked.</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26</a:t>
            </a:fld>
            <a:endParaRPr lang="en-US" dirty="0"/>
          </a:p>
        </p:txBody>
      </p:sp>
    </p:spTree>
    <p:extLst>
      <p:ext uri="{BB962C8B-B14F-4D97-AF65-F5344CB8AC3E}">
        <p14:creationId xmlns:p14="http://schemas.microsoft.com/office/powerpoint/2010/main" val="2718102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helper text as it clearly articulates what is needed in this section.</a:t>
            </a:r>
          </a:p>
          <a:p>
            <a:endParaRPr lang="en-US" dirty="0"/>
          </a:p>
          <a:p>
            <a:r>
              <a:rPr lang="en-US" dirty="0"/>
              <a:t>PLEASE NOTE: There are instances where an agency name is different in </a:t>
            </a:r>
            <a:r>
              <a:rPr lang="en-US" dirty="0" err="1"/>
              <a:t>LaunchBoard</a:t>
            </a:r>
            <a:r>
              <a:rPr lang="en-US" dirty="0"/>
              <a:t> and NOVA. When this occurs, the agency’s ’Adults Who Become Students’ data will be missing. In this instance, consortia and members will review the data in TE or on </a:t>
            </a:r>
            <a:r>
              <a:rPr lang="en-US" dirty="0" err="1"/>
              <a:t>LaunchBoard</a:t>
            </a:r>
            <a:r>
              <a:rPr lang="en-US" dirty="0"/>
              <a:t>. </a:t>
            </a:r>
          </a:p>
          <a:p>
            <a:endParaRPr lang="en-US" dirty="0"/>
          </a:p>
          <a:p>
            <a:r>
              <a:rPr lang="en-US" dirty="0"/>
              <a:t>Additionally, due to the time lag in importing student outcome data in NOVA, in the interim, consortia can use their TE and MIS data to determine targets.</a:t>
            </a:r>
          </a:p>
        </p:txBody>
      </p:sp>
      <p:sp>
        <p:nvSpPr>
          <p:cNvPr id="4" name="Slide Number Placeholder 3"/>
          <p:cNvSpPr>
            <a:spLocks noGrp="1"/>
          </p:cNvSpPr>
          <p:nvPr>
            <p:ph type="sldNum" sz="quarter" idx="5"/>
          </p:nvPr>
        </p:nvSpPr>
        <p:spPr/>
        <p:txBody>
          <a:bodyPr/>
          <a:lstStyle/>
          <a:p>
            <a:fld id="{53094750-4AC1-4C03-897B-6296F950BC3D}" type="slidenum">
              <a:rPr lang="en-US" smtClean="0"/>
              <a:t>27</a:t>
            </a:fld>
            <a:endParaRPr lang="en-US" dirty="0"/>
          </a:p>
        </p:txBody>
      </p:sp>
    </p:spTree>
    <p:extLst>
      <p:ext uri="{BB962C8B-B14F-4D97-AF65-F5344CB8AC3E}">
        <p14:creationId xmlns:p14="http://schemas.microsoft.com/office/powerpoint/2010/main" val="3276225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There are instances where an agency name is different in </a:t>
            </a:r>
            <a:r>
              <a:rPr lang="en-US" dirty="0" err="1"/>
              <a:t>LaunchBoard</a:t>
            </a:r>
            <a:r>
              <a:rPr lang="en-US" dirty="0"/>
              <a:t> and NOVA. When this occurs, the agency’s ’Adults Who Become Students’ data will be missing. Consortia and members will review their source data in TE (K-12), COMIS (noncredit) or </a:t>
            </a:r>
            <a:r>
              <a:rPr lang="en-US" dirty="0" err="1"/>
              <a:t>LaunchBoard</a:t>
            </a:r>
            <a:r>
              <a:rPr lang="en-US" dirty="0"/>
              <a:t> (the source data feeder system). </a:t>
            </a:r>
          </a:p>
          <a:p>
            <a:endParaRPr lang="en-US" dirty="0"/>
          </a:p>
          <a:p>
            <a:r>
              <a:rPr lang="en-US" dirty="0"/>
              <a:t>Additionally, due to the time lag in importing student outcome data in NOVA for the actuals, in the interim, consortia can use their TE, MIS and/or other data sources to determine targets.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Consortia and members have the option to set up a tracking mechanism to track progress towards identified targets. </a:t>
            </a:r>
          </a:p>
          <a:p>
            <a:endParaRPr lang="en-US" dirty="0"/>
          </a:p>
          <a:p>
            <a:r>
              <a:rPr lang="en-US" dirty="0"/>
              <a:t>The optional member level metrics will appear for all members regardless if they plan to set targets for the upcoming years. For members who are choosing not to set targets, they will enter zero for the target. Members who had not previously set a metric and plan to in the future, will enter their targets for the upcoming years.</a:t>
            </a:r>
          </a:p>
          <a:p>
            <a:endParaRPr lang="en-US" dirty="0"/>
          </a:p>
          <a:p>
            <a:r>
              <a:rPr lang="en-US" dirty="0"/>
              <a:t>The same process will apply to unfunded members. </a:t>
            </a:r>
          </a:p>
          <a:p>
            <a:endParaRPr lang="en-US" dirty="0"/>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28</a:t>
            </a:fld>
            <a:endParaRPr lang="en-US" dirty="0"/>
          </a:p>
        </p:txBody>
      </p:sp>
    </p:spTree>
    <p:extLst>
      <p:ext uri="{BB962C8B-B14F-4D97-AF65-F5344CB8AC3E}">
        <p14:creationId xmlns:p14="http://schemas.microsoft.com/office/powerpoint/2010/main" val="278139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percent of available funds spent is auto populated data from NOVA based on the FIFO chart.</a:t>
            </a:r>
          </a:p>
        </p:txBody>
      </p:sp>
      <p:sp>
        <p:nvSpPr>
          <p:cNvPr id="4" name="Slide Number Placeholder 3"/>
          <p:cNvSpPr>
            <a:spLocks noGrp="1"/>
          </p:cNvSpPr>
          <p:nvPr>
            <p:ph type="sldNum" sz="quarter" idx="5"/>
          </p:nvPr>
        </p:nvSpPr>
        <p:spPr/>
        <p:txBody>
          <a:bodyPr/>
          <a:lstStyle/>
          <a:p>
            <a:fld id="{53094750-4AC1-4C03-897B-6296F950BC3D}" type="slidenum">
              <a:rPr lang="en-US" smtClean="0"/>
              <a:t>29</a:t>
            </a:fld>
            <a:endParaRPr lang="en-US" dirty="0"/>
          </a:p>
        </p:txBody>
      </p:sp>
    </p:spTree>
    <p:extLst>
      <p:ext uri="{BB962C8B-B14F-4D97-AF65-F5344CB8AC3E}">
        <p14:creationId xmlns:p14="http://schemas.microsoft.com/office/powerpoint/2010/main" val="2468479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activity objective is one of three objectives from Section 4. You will select an objective for each of the activities identified. </a:t>
            </a:r>
          </a:p>
        </p:txBody>
      </p:sp>
      <p:sp>
        <p:nvSpPr>
          <p:cNvPr id="4" name="Slide Number Placeholder 3"/>
          <p:cNvSpPr>
            <a:spLocks noGrp="1"/>
          </p:cNvSpPr>
          <p:nvPr>
            <p:ph type="sldNum" sz="quarter" idx="5"/>
          </p:nvPr>
        </p:nvSpPr>
        <p:spPr/>
        <p:txBody>
          <a:bodyPr/>
          <a:lstStyle/>
          <a:p>
            <a:fld id="{53094750-4AC1-4C03-897B-6296F950BC3D}" type="slidenum">
              <a:rPr lang="en-US" smtClean="0"/>
              <a:t>31</a:t>
            </a:fld>
            <a:endParaRPr lang="en-US" dirty="0"/>
          </a:p>
        </p:txBody>
      </p:sp>
    </p:spTree>
    <p:extLst>
      <p:ext uri="{BB962C8B-B14F-4D97-AF65-F5344CB8AC3E}">
        <p14:creationId xmlns:p14="http://schemas.microsoft.com/office/powerpoint/2010/main" val="3377566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review the total leveraged funds for evaluation, click on the agency name to go to the 2020-21 certified program area report.</a:t>
            </a:r>
          </a:p>
          <a:p>
            <a:endParaRPr lang="en-US" dirty="0"/>
          </a:p>
          <a:p>
            <a:r>
              <a:rPr lang="en-US" dirty="0"/>
              <a:t>PLEASE NOTE: Any consortia who do not have certified 2020-21 program area report, will not be able to complete this section. As a result, the three-year plan will not be able to be submitted.</a:t>
            </a:r>
          </a:p>
        </p:txBody>
      </p:sp>
      <p:sp>
        <p:nvSpPr>
          <p:cNvPr id="4" name="Slide Number Placeholder 3"/>
          <p:cNvSpPr>
            <a:spLocks noGrp="1"/>
          </p:cNvSpPr>
          <p:nvPr>
            <p:ph type="sldNum" sz="quarter" idx="5"/>
          </p:nvPr>
        </p:nvSpPr>
        <p:spPr/>
        <p:txBody>
          <a:bodyPr/>
          <a:lstStyle/>
          <a:p>
            <a:fld id="{53094750-4AC1-4C03-897B-6296F950BC3D}" type="slidenum">
              <a:rPr lang="en-US" smtClean="0"/>
              <a:t>32</a:t>
            </a:fld>
            <a:endParaRPr lang="en-US" dirty="0"/>
          </a:p>
        </p:txBody>
      </p:sp>
    </p:spTree>
    <p:extLst>
      <p:ext uri="{BB962C8B-B14F-4D97-AF65-F5344CB8AC3E}">
        <p14:creationId xmlns:p14="http://schemas.microsoft.com/office/powerpoint/2010/main" val="1123406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RC</a:t>
            </a:r>
          </a:p>
        </p:txBody>
      </p:sp>
      <p:sp>
        <p:nvSpPr>
          <p:cNvPr id="4" name="Slide Number Placeholder 3"/>
          <p:cNvSpPr>
            <a:spLocks noGrp="1"/>
          </p:cNvSpPr>
          <p:nvPr>
            <p:ph type="sldNum" sz="quarter" idx="5"/>
          </p:nvPr>
        </p:nvSpPr>
        <p:spPr/>
        <p:txBody>
          <a:bodyPr/>
          <a:lstStyle/>
          <a:p>
            <a:fld id="{8BBB539A-65CC-4D75-A3E1-ACE1D3008BC7}" type="slidenum">
              <a:rPr lang="en-US" smtClean="0"/>
              <a:t>33</a:t>
            </a:fld>
            <a:endParaRPr lang="en-US"/>
          </a:p>
        </p:txBody>
      </p:sp>
    </p:spTree>
    <p:extLst>
      <p:ext uri="{BB962C8B-B14F-4D97-AF65-F5344CB8AC3E}">
        <p14:creationId xmlns:p14="http://schemas.microsoft.com/office/powerpoint/2010/main" val="2336557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RC</a:t>
            </a:r>
          </a:p>
        </p:txBody>
      </p:sp>
      <p:sp>
        <p:nvSpPr>
          <p:cNvPr id="4" name="Slide Number Placeholder 3"/>
          <p:cNvSpPr>
            <a:spLocks noGrp="1"/>
          </p:cNvSpPr>
          <p:nvPr>
            <p:ph type="sldNum" sz="quarter" idx="5"/>
          </p:nvPr>
        </p:nvSpPr>
        <p:spPr/>
        <p:txBody>
          <a:bodyPr/>
          <a:lstStyle/>
          <a:p>
            <a:fld id="{8BBB539A-65CC-4D75-A3E1-ACE1D3008BC7}" type="slidenum">
              <a:rPr lang="en-US" smtClean="0"/>
              <a:t>34</a:t>
            </a:fld>
            <a:endParaRPr lang="en-US"/>
          </a:p>
        </p:txBody>
      </p:sp>
    </p:spTree>
    <p:extLst>
      <p:ext uri="{BB962C8B-B14F-4D97-AF65-F5344CB8AC3E}">
        <p14:creationId xmlns:p14="http://schemas.microsoft.com/office/powerpoint/2010/main" val="2689822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CAEP Three-Year Plan Guidance link: https://</a:t>
            </a:r>
            <a:r>
              <a:rPr lang="en-US" dirty="0" err="1"/>
              <a:t>caladulted.org</a:t>
            </a:r>
            <a:r>
              <a:rPr lang="en-US" dirty="0"/>
              <a:t>/</a:t>
            </a:r>
            <a:r>
              <a:rPr lang="en-US" dirty="0" err="1"/>
              <a:t>DownloadFile</a:t>
            </a:r>
            <a:r>
              <a:rPr lang="en-US" dirty="0"/>
              <a:t>/1235</a:t>
            </a:r>
          </a:p>
          <a:p>
            <a:endParaRPr lang="en-US" dirty="0"/>
          </a:p>
          <a:p>
            <a:r>
              <a:rPr lang="en-US" dirty="0"/>
              <a:t>The page number and update are highlighted in yellow on each of the pictures. If there is no yellow highlight – the entire section has been updated.</a:t>
            </a:r>
          </a:p>
        </p:txBody>
      </p:sp>
      <p:sp>
        <p:nvSpPr>
          <p:cNvPr id="4" name="Slide Number Placeholder 3"/>
          <p:cNvSpPr>
            <a:spLocks noGrp="1"/>
          </p:cNvSpPr>
          <p:nvPr>
            <p:ph type="sldNum" sz="quarter" idx="5"/>
          </p:nvPr>
        </p:nvSpPr>
        <p:spPr/>
        <p:txBody>
          <a:bodyPr/>
          <a:lstStyle/>
          <a:p>
            <a:fld id="{53094750-4AC1-4C03-897B-6296F950BC3D}" type="slidenum">
              <a:rPr lang="en-US" smtClean="0"/>
              <a:t>18</a:t>
            </a:fld>
            <a:endParaRPr lang="en-US" dirty="0"/>
          </a:p>
        </p:txBody>
      </p:sp>
    </p:spTree>
    <p:extLst>
      <p:ext uri="{BB962C8B-B14F-4D97-AF65-F5344CB8AC3E}">
        <p14:creationId xmlns:p14="http://schemas.microsoft.com/office/powerpoint/2010/main" val="2856003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CAEP Three-Year Plan Guidance link: https://</a:t>
            </a:r>
            <a:r>
              <a:rPr lang="en-US" dirty="0" err="1"/>
              <a:t>caladulted.org</a:t>
            </a:r>
            <a:r>
              <a:rPr lang="en-US" dirty="0"/>
              <a:t>/</a:t>
            </a:r>
            <a:r>
              <a:rPr lang="en-US" dirty="0" err="1"/>
              <a:t>DownloadFile</a:t>
            </a:r>
            <a:r>
              <a:rPr lang="en-US" dirty="0"/>
              <a:t>/1235</a:t>
            </a:r>
          </a:p>
          <a:p>
            <a:endParaRPr lang="en-US" dirty="0"/>
          </a:p>
          <a:p>
            <a:r>
              <a:rPr lang="en-US" dirty="0"/>
              <a:t>The page number and update are highlighted in yellow on each of the pictures. If there is no yellow highlight – the entire section has been updated.</a:t>
            </a:r>
          </a:p>
          <a:p>
            <a:endParaRPr lang="en-US" dirty="0"/>
          </a:p>
          <a:p>
            <a:r>
              <a:rPr lang="en-US" dirty="0"/>
              <a:t>In this section, the available date and target dates were updated.</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19</a:t>
            </a:fld>
            <a:endParaRPr lang="en-US" dirty="0"/>
          </a:p>
        </p:txBody>
      </p:sp>
    </p:spTree>
    <p:extLst>
      <p:ext uri="{BB962C8B-B14F-4D97-AF65-F5344CB8AC3E}">
        <p14:creationId xmlns:p14="http://schemas.microsoft.com/office/powerpoint/2010/main" val="4197452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CAEP Three-Year Plan Guidance link: https://</a:t>
            </a:r>
            <a:r>
              <a:rPr lang="en-US" dirty="0" err="1"/>
              <a:t>caladulted.org</a:t>
            </a:r>
            <a:r>
              <a:rPr lang="en-US" dirty="0"/>
              <a:t>/</a:t>
            </a:r>
            <a:r>
              <a:rPr lang="en-US" dirty="0" err="1"/>
              <a:t>DownloadFile</a:t>
            </a:r>
            <a:r>
              <a:rPr lang="en-US" dirty="0"/>
              <a:t>/1235</a:t>
            </a:r>
          </a:p>
          <a:p>
            <a:endParaRPr lang="en-US" dirty="0"/>
          </a:p>
          <a:p>
            <a:r>
              <a:rPr lang="en-US" dirty="0"/>
              <a:t>The page number and update are highlighted in yellow on each of the pictures. If there is no yellow highlight – the entire section has been updated.</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20</a:t>
            </a:fld>
            <a:endParaRPr lang="en-US" dirty="0"/>
          </a:p>
        </p:txBody>
      </p:sp>
    </p:spTree>
    <p:extLst>
      <p:ext uri="{BB962C8B-B14F-4D97-AF65-F5344CB8AC3E}">
        <p14:creationId xmlns:p14="http://schemas.microsoft.com/office/powerpoint/2010/main" val="2420305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CAEP Three-Year Plan Guidance link: https://</a:t>
            </a:r>
            <a:r>
              <a:rPr lang="en-US" dirty="0" err="1"/>
              <a:t>caladulted.org</a:t>
            </a:r>
            <a:r>
              <a:rPr lang="en-US" dirty="0"/>
              <a:t>/</a:t>
            </a:r>
            <a:r>
              <a:rPr lang="en-US" dirty="0" err="1"/>
              <a:t>DownloadFile</a:t>
            </a:r>
            <a:r>
              <a:rPr lang="en-US" dirty="0"/>
              <a:t>/1235</a:t>
            </a:r>
          </a:p>
          <a:p>
            <a:endParaRPr lang="en-US" dirty="0"/>
          </a:p>
          <a:p>
            <a:r>
              <a:rPr lang="en-US" dirty="0"/>
              <a:t>The page number and update are highlighted in yellow on each of the pictures. If there is no yellow highlight – the entire section has been updated.</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21</a:t>
            </a:fld>
            <a:endParaRPr lang="en-US" dirty="0"/>
          </a:p>
        </p:txBody>
      </p:sp>
    </p:spTree>
    <p:extLst>
      <p:ext uri="{BB962C8B-B14F-4D97-AF65-F5344CB8AC3E}">
        <p14:creationId xmlns:p14="http://schemas.microsoft.com/office/powerpoint/2010/main" val="1157874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access the three-year plan in NOVA, you follow the below steps:</a:t>
            </a:r>
          </a:p>
          <a:p>
            <a:pPr marL="171450" indent="-171450">
              <a:buFont typeface="Arial" panose="020B0604020202020204" pitchFamily="34" charset="0"/>
              <a:buChar char="•"/>
            </a:pPr>
            <a:r>
              <a:rPr lang="en-US" dirty="0"/>
              <a:t>Use your email address and password on the NOVA homepage.</a:t>
            </a:r>
          </a:p>
          <a:p>
            <a:pPr marL="171450" indent="-171450">
              <a:buFont typeface="Arial" panose="020B0604020202020204" pitchFamily="34" charset="0"/>
              <a:buChar char="•"/>
            </a:pPr>
            <a:r>
              <a:rPr lang="en-US" dirty="0"/>
              <a:t>Programs &gt; CAEP &gt; Consortia &amp; Members</a:t>
            </a:r>
          </a:p>
          <a:p>
            <a:pPr marL="171450" indent="-171450">
              <a:buFont typeface="Arial" panose="020B0604020202020204" pitchFamily="34" charset="0"/>
              <a:buChar char="•"/>
            </a:pPr>
            <a:r>
              <a:rPr lang="en-US" dirty="0"/>
              <a:t>Type in the consortium name or number, or scroll down to locate the consortium</a:t>
            </a:r>
          </a:p>
          <a:p>
            <a:pPr marL="171450" indent="-171450">
              <a:buFont typeface="Arial" panose="020B0604020202020204" pitchFamily="34" charset="0"/>
              <a:buChar char="•"/>
            </a:pPr>
            <a:r>
              <a:rPr lang="en-US" dirty="0"/>
              <a:t> After accessing the consortium details page, scroll down to the ”Three-Year Plan” section and click on ”CAEP Three-Year Plan.”</a:t>
            </a:r>
          </a:p>
        </p:txBody>
      </p:sp>
      <p:sp>
        <p:nvSpPr>
          <p:cNvPr id="4" name="Slide Number Placeholder 3"/>
          <p:cNvSpPr>
            <a:spLocks noGrp="1"/>
          </p:cNvSpPr>
          <p:nvPr>
            <p:ph type="sldNum" sz="quarter" idx="5"/>
          </p:nvPr>
        </p:nvSpPr>
        <p:spPr/>
        <p:txBody>
          <a:bodyPr/>
          <a:lstStyle/>
          <a:p>
            <a:fld id="{53094750-4AC1-4C03-897B-6296F950BC3D}" type="slidenum">
              <a:rPr lang="en-US" smtClean="0"/>
              <a:t>22</a:t>
            </a:fld>
            <a:endParaRPr lang="en-US" dirty="0"/>
          </a:p>
        </p:txBody>
      </p:sp>
    </p:spTree>
    <p:extLst>
      <p:ext uri="{BB962C8B-B14F-4D97-AF65-F5344CB8AC3E}">
        <p14:creationId xmlns:p14="http://schemas.microsoft.com/office/powerpoint/2010/main" val="2598268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three-year plan has six sections: Details, Assessment, Metrics, Objectives, Activities and Outcomes, and Fund Evaluation.</a:t>
            </a:r>
          </a:p>
          <a:p>
            <a:endParaRPr lang="en-US" dirty="0"/>
          </a:p>
          <a:p>
            <a:r>
              <a:rPr lang="en-US" dirty="0"/>
              <a:t>For each section, the CAEP Office has provided Guidance and Helper text. The guidance text can be accessed by clicking on the arrow. After clicking on the arrow, the guidance text will drop down. </a:t>
            </a:r>
          </a:p>
          <a:p>
            <a:endParaRPr lang="en-US" dirty="0"/>
          </a:p>
          <a:p>
            <a:r>
              <a:rPr lang="en-US" dirty="0"/>
              <a:t>For each write in section, the ”Helper Text” is located above the fill in box.</a:t>
            </a:r>
          </a:p>
          <a:p>
            <a:endParaRPr lang="en-US" dirty="0"/>
          </a:p>
          <a:p>
            <a:r>
              <a:rPr lang="en-US" dirty="0"/>
              <a:t>The details section will auto-populate key pieces of information about the consortium. This section is the same as what is displayed in the Consortium Details section. </a:t>
            </a:r>
          </a:p>
        </p:txBody>
      </p:sp>
      <p:sp>
        <p:nvSpPr>
          <p:cNvPr id="4" name="Slide Number Placeholder 3"/>
          <p:cNvSpPr>
            <a:spLocks noGrp="1"/>
          </p:cNvSpPr>
          <p:nvPr>
            <p:ph type="sldNum" sz="quarter" idx="5"/>
          </p:nvPr>
        </p:nvSpPr>
        <p:spPr/>
        <p:txBody>
          <a:bodyPr/>
          <a:lstStyle/>
          <a:p>
            <a:fld id="{53094750-4AC1-4C03-897B-6296F950BC3D}" type="slidenum">
              <a:rPr lang="en-US" smtClean="0"/>
              <a:t>23</a:t>
            </a:fld>
            <a:endParaRPr lang="en-US" dirty="0"/>
          </a:p>
        </p:txBody>
      </p:sp>
    </p:spTree>
    <p:extLst>
      <p:ext uri="{BB962C8B-B14F-4D97-AF65-F5344CB8AC3E}">
        <p14:creationId xmlns:p14="http://schemas.microsoft.com/office/powerpoint/2010/main" val="1481126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Consortium Contacts and Members Agencies are the same as what is on the Consortium Details page.</a:t>
            </a:r>
          </a:p>
          <a:p>
            <a:endParaRPr lang="en-US" dirty="0"/>
          </a:p>
          <a:p>
            <a:r>
              <a:rPr lang="en-US" dirty="0"/>
              <a:t>The Executive Summary will ask the consortium to summarize each section of the three-year plan in 5,000 characters or less. Additionally, there are formatting tools that be used to underline, bold or highlight text. Images or other special formatting features cannot be used.</a:t>
            </a:r>
          </a:p>
        </p:txBody>
      </p:sp>
      <p:sp>
        <p:nvSpPr>
          <p:cNvPr id="4" name="Slide Number Placeholder 3"/>
          <p:cNvSpPr>
            <a:spLocks noGrp="1"/>
          </p:cNvSpPr>
          <p:nvPr>
            <p:ph type="sldNum" sz="quarter" idx="5"/>
          </p:nvPr>
        </p:nvSpPr>
        <p:spPr/>
        <p:txBody>
          <a:bodyPr/>
          <a:lstStyle/>
          <a:p>
            <a:fld id="{53094750-4AC1-4C03-897B-6296F950BC3D}" type="slidenum">
              <a:rPr lang="en-US" smtClean="0"/>
              <a:t>24</a:t>
            </a:fld>
            <a:endParaRPr lang="en-US" dirty="0"/>
          </a:p>
        </p:txBody>
      </p:sp>
    </p:spTree>
    <p:extLst>
      <p:ext uri="{BB962C8B-B14F-4D97-AF65-F5344CB8AC3E}">
        <p14:creationId xmlns:p14="http://schemas.microsoft.com/office/powerpoint/2010/main" val="3987454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Pre-Planning Assessment section asks you provide a narrative describing the Assessment conducted by the consortium, including the overall approach, the process undertaken, and the data sources and their contribution to the assessment. </a:t>
            </a:r>
          </a:p>
          <a:p>
            <a:endParaRPr lang="en-US" dirty="0"/>
          </a:p>
          <a:p>
            <a:r>
              <a:rPr lang="en-US" dirty="0"/>
              <a:t>The regional alignment and priorities section asks you to provide a description of the alignment of adult education and workforce services supported by CAEP with those in other education and workforce plans.</a:t>
            </a:r>
          </a:p>
        </p:txBody>
      </p:sp>
      <p:sp>
        <p:nvSpPr>
          <p:cNvPr id="4" name="Slide Number Placeholder 3"/>
          <p:cNvSpPr>
            <a:spLocks noGrp="1"/>
          </p:cNvSpPr>
          <p:nvPr>
            <p:ph type="sldNum" sz="quarter" idx="5"/>
          </p:nvPr>
        </p:nvSpPr>
        <p:spPr/>
        <p:txBody>
          <a:bodyPr/>
          <a:lstStyle/>
          <a:p>
            <a:fld id="{53094750-4AC1-4C03-897B-6296F950BC3D}" type="slidenum">
              <a:rPr lang="en-US" smtClean="0"/>
              <a:t>25</a:t>
            </a:fld>
            <a:endParaRPr lang="en-US" dirty="0"/>
          </a:p>
        </p:txBody>
      </p:sp>
    </p:spTree>
    <p:extLst>
      <p:ext uri="{BB962C8B-B14F-4D97-AF65-F5344CB8AC3E}">
        <p14:creationId xmlns:p14="http://schemas.microsoft.com/office/powerpoint/2010/main" val="11856512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pic>
        <p:nvPicPr>
          <p:cNvPr id="13" name="AEBG_PowerPoint2018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251"/>
            <a:ext cx="12192000" cy="5143499"/>
          </a:xfrm>
          <a:prstGeom prst="rect">
            <a:avLst/>
          </a:prstGeom>
          <a:ln w="12700">
            <a:miter lim="400000"/>
          </a:ln>
        </p:spPr>
      </p:pic>
      <p:sp>
        <p:nvSpPr>
          <p:cNvPr id="11" name="Title Text"/>
          <p:cNvSpPr txBox="1">
            <a:spLocks noGrp="1"/>
          </p:cNvSpPr>
          <p:nvPr>
            <p:ph type="title"/>
          </p:nvPr>
        </p:nvSpPr>
        <p:spPr>
          <a:xfrm>
            <a:off x="1097391" y="4872943"/>
            <a:ext cx="10414000" cy="972344"/>
          </a:xfrm>
          <a:prstGeom prst="rect">
            <a:avLst/>
          </a:prstGeom>
        </p:spPr>
        <p:txBody>
          <a:bodyPr anchor="t"/>
          <a:lstStyle>
            <a:lvl1pPr algn="ctr">
              <a:defRPr>
                <a:solidFill>
                  <a:schemeClr val="bg1"/>
                </a:solidFill>
              </a:defRPr>
            </a:lvl1pPr>
          </a:lstStyle>
          <a:p>
            <a:r>
              <a:rPr dirty="0"/>
              <a:t>Title Text</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84912745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Blank">
    <p:spTree>
      <p:nvGrpSpPr>
        <p:cNvPr id="1" name=""/>
        <p:cNvGrpSpPr/>
        <p:nvPr/>
      </p:nvGrpSpPr>
      <p:grpSpPr>
        <a:xfrm>
          <a:off x="0" y="0"/>
          <a:ext cx="0" cy="0"/>
          <a:chOff x="0" y="0"/>
          <a:chExt cx="0" cy="0"/>
        </a:xfrm>
      </p:grpSpPr>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pic>
        <p:nvPicPr>
          <p:cNvPr id="3" name="AEBG_PowerPoint20182.png" descr="AEBG_PowerPoint20182.png">
            <a:extLst>
              <a:ext uri="{FF2B5EF4-FFF2-40B4-BE49-F238E27FC236}">
                <a16:creationId xmlns:a16="http://schemas.microsoft.com/office/drawing/2014/main" id="{EAD81273-D7D5-47DA-A909-FC98C5A42048}"/>
              </a:ext>
            </a:extLst>
          </p:cNvPr>
          <p:cNvPicPr>
            <a:picLocks noChangeAspect="1"/>
          </p:cNvPicPr>
          <p:nvPr userDrawn="1"/>
        </p:nvPicPr>
        <p:blipFill>
          <a:blip r:embed="rId2"/>
          <a:stretch>
            <a:fillRect/>
          </a:stretch>
        </p:blipFill>
        <p:spPr>
          <a:xfrm>
            <a:off x="0" y="0"/>
            <a:ext cx="12192000" cy="6858000"/>
          </a:xfrm>
          <a:prstGeom prst="rect">
            <a:avLst/>
          </a:prstGeom>
          <a:ln w="12700">
            <a:miter lim="400000"/>
          </a:ln>
        </p:spPr>
      </p:pic>
    </p:spTree>
    <p:extLst>
      <p:ext uri="{BB962C8B-B14F-4D97-AF65-F5344CB8AC3E}">
        <p14:creationId xmlns:p14="http://schemas.microsoft.com/office/powerpoint/2010/main" val="346659257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AEBG_PowerPoint20182.png" descr="AEBG_PowerPoint20182.png">
            <a:extLst>
              <a:ext uri="{FF2B5EF4-FFF2-40B4-BE49-F238E27FC236}">
                <a16:creationId xmlns:a16="http://schemas.microsoft.com/office/drawing/2014/main" id="{2613A912-2F77-4E81-8901-0E88BC9D8406}"/>
              </a:ext>
            </a:extLst>
          </p:cNvPr>
          <p:cNvPicPr>
            <a:picLocks noChangeAspect="1"/>
          </p:cNvPicPr>
          <p:nvPr userDrawn="1"/>
        </p:nvPicPr>
        <p:blipFill>
          <a:blip r:embed="rId2"/>
          <a:stretch>
            <a:fillRect/>
          </a:stretch>
        </p:blipFill>
        <p:spPr>
          <a:xfrm>
            <a:off x="0" y="0"/>
            <a:ext cx="12192000" cy="6858000"/>
          </a:xfrm>
          <a:prstGeom prst="rect">
            <a:avLst/>
          </a:prstGeom>
          <a:ln w="12700">
            <a:miter lim="400000"/>
          </a:ln>
        </p:spPr>
      </p:pic>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959608-952C-483B-AC74-BEAA6DA69B15}" type="slidenum">
              <a:rPr lang="en-US" smtClean="0"/>
              <a:t>‹#›</a:t>
            </a:fld>
            <a:endParaRPr lang="en-US" dirty="0"/>
          </a:p>
        </p:txBody>
      </p:sp>
    </p:spTree>
    <p:extLst>
      <p:ext uri="{BB962C8B-B14F-4D97-AF65-F5344CB8AC3E}">
        <p14:creationId xmlns:p14="http://schemas.microsoft.com/office/powerpoint/2010/main" val="8220615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44551" y="177800"/>
            <a:ext cx="10502900" cy="1143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844551" y="1574800"/>
            <a:ext cx="10502900" cy="4648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979516" y="6540500"/>
            <a:ext cx="246862"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dirty="0"/>
          </a:p>
        </p:txBody>
      </p:sp>
    </p:spTree>
    <p:extLst>
      <p:ext uri="{BB962C8B-B14F-4D97-AF65-F5344CB8AC3E}">
        <p14:creationId xmlns:p14="http://schemas.microsoft.com/office/powerpoint/2010/main" val="50513910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transition spd="med"/>
  <p:hf hdr="0" ftr="0" dt="0"/>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9pPr>
    </p:titleStyle>
    <p:bodyStyle>
      <a:lvl1pPr marL="2381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1pPr>
      <a:lvl2pPr marL="47625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2pPr>
      <a:lvl3pPr marL="71437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3pPr>
      <a:lvl4pPr marL="95250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4pPr>
      <a:lvl5pPr marL="11906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5pPr>
      <a:lvl6pPr marL="142875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6pPr>
      <a:lvl7pPr marL="166687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7pPr>
      <a:lvl8pPr marL="190500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8pPr>
      <a:lvl9pPr marL="21431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higheredjobs.com/Articles/articleDisplay.cfm?ID=1022" TargetMode="External"/><Relationship Id="rId2" Type="http://schemas.openxmlformats.org/officeDocument/2006/relationships/image" Target="../media/image4.jpg"/><Relationship Id="rId1" Type="http://schemas.openxmlformats.org/officeDocument/2006/relationships/slideLayout" Target="../slideLayouts/slideLayout3.xml"/><Relationship Id="rId4" Type="http://schemas.openxmlformats.org/officeDocument/2006/relationships/hyperlink" Target="https://creativecommons.org/licenses/by-nd/3.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people-equation.com/leaders-help-people-connect-the-dots/abstract-connection-network/" TargetMode="External"/><Relationship Id="rId2" Type="http://schemas.openxmlformats.org/officeDocument/2006/relationships/image" Target="../media/image5.jpg"/><Relationship Id="rId1" Type="http://schemas.openxmlformats.org/officeDocument/2006/relationships/slideLayout" Target="../slideLayouts/slideLayout3.xml"/><Relationship Id="rId4" Type="http://schemas.openxmlformats.org/officeDocument/2006/relationships/hyperlink" Target="https://creativecommons.org/licenses/by-nc-nd/3.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pixabay.com/en/puzzle-share-question-mark-question-1746546/"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groundreport.com/reasons-sell-broken-car/" TargetMode="External"/><Relationship Id="rId2" Type="http://schemas.openxmlformats.org/officeDocument/2006/relationships/image" Target="../media/image3.jpg"/><Relationship Id="rId1" Type="http://schemas.openxmlformats.org/officeDocument/2006/relationships/slideLayout" Target="../slideLayouts/slideLayout3.xml"/><Relationship Id="rId4" Type="http://schemas.openxmlformats.org/officeDocument/2006/relationships/hyperlink" Target="https://creativecommons.org/licenses/by-nc/3.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5040910"/>
            <a:ext cx="12191998" cy="731023"/>
          </a:xfrm>
        </p:spPr>
        <p:txBody>
          <a:bodyPr>
            <a:normAutofit fontScale="90000"/>
          </a:bodyPr>
          <a:lstStyle/>
          <a:p>
            <a:r>
              <a:rPr lang="en-US" dirty="0"/>
              <a:t>CAEP Three-Year Plan 2022-25</a:t>
            </a:r>
          </a:p>
        </p:txBody>
      </p:sp>
      <p:sp>
        <p:nvSpPr>
          <p:cNvPr id="3" name="Slide Number Placeholder 2"/>
          <p:cNvSpPr>
            <a:spLocks noGrp="1"/>
          </p:cNvSpPr>
          <p:nvPr>
            <p:ph type="sldNum" sz="quarter" idx="2"/>
          </p:nvPr>
        </p:nvSpPr>
        <p:spPr/>
        <p:txBody>
          <a:bodyPr/>
          <a:lstStyle/>
          <a:p>
            <a:fld id="{86CB4B4D-7CA3-9044-876B-883B54F8677D}" type="slidenum">
              <a:rPr lang="en-US" smtClean="0"/>
              <a:t>1</a:t>
            </a:fld>
            <a:endParaRPr lang="en-US" dirty="0"/>
          </a:p>
        </p:txBody>
      </p:sp>
      <p:sp>
        <p:nvSpPr>
          <p:cNvPr id="4" name="TextBox 3"/>
          <p:cNvSpPr txBox="1"/>
          <p:nvPr/>
        </p:nvSpPr>
        <p:spPr>
          <a:xfrm>
            <a:off x="121920" y="6112178"/>
            <a:ext cx="12070079"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b="1" dirty="0">
                <a:solidFill>
                  <a:srgbClr val="002060"/>
                </a:solidFill>
                <a:latin typeface="Helvetica Neue"/>
                <a:ea typeface="Helvetica Neue"/>
                <a:cs typeface="Helvetica Neue"/>
                <a:sym typeface="Helvetica Neue"/>
              </a:rPr>
              <a:t>Presenters: CAEP Office &amp; CAEP TAP</a:t>
            </a:r>
            <a:endParaRPr kumimoji="0" lang="en-US" sz="2800" b="1" i="0" u="none" strike="noStrike" cap="none" spc="0" normalizeH="0" baseline="0" dirty="0">
              <a:ln>
                <a:noFill/>
              </a:ln>
              <a:solidFill>
                <a:srgbClr val="00206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117206295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AAB95-9AEE-48EF-9974-E9212932E82C}"/>
              </a:ext>
            </a:extLst>
          </p:cNvPr>
          <p:cNvSpPr>
            <a:spLocks noGrp="1"/>
          </p:cNvSpPr>
          <p:nvPr>
            <p:ph type="title"/>
          </p:nvPr>
        </p:nvSpPr>
        <p:spPr/>
        <p:txBody>
          <a:bodyPr/>
          <a:lstStyle/>
          <a:p>
            <a:r>
              <a:rPr lang="en-US" dirty="0">
                <a:solidFill>
                  <a:srgbClr val="002060"/>
                </a:solidFill>
              </a:rPr>
              <a:t>New Education Code</a:t>
            </a:r>
          </a:p>
        </p:txBody>
      </p:sp>
      <p:sp>
        <p:nvSpPr>
          <p:cNvPr id="4" name="Slide Number Placeholder 3">
            <a:extLst>
              <a:ext uri="{FF2B5EF4-FFF2-40B4-BE49-F238E27FC236}">
                <a16:creationId xmlns:a16="http://schemas.microsoft.com/office/drawing/2014/main" id="{11949733-67FE-49ED-8FED-A71BF924E108}"/>
              </a:ext>
            </a:extLst>
          </p:cNvPr>
          <p:cNvSpPr>
            <a:spLocks noGrp="1"/>
          </p:cNvSpPr>
          <p:nvPr>
            <p:ph type="sldNum" sz="quarter" idx="12"/>
          </p:nvPr>
        </p:nvSpPr>
        <p:spPr/>
        <p:txBody>
          <a:bodyPr/>
          <a:lstStyle/>
          <a:p>
            <a:fld id="{DE959608-952C-483B-AC74-BEAA6DA69B15}" type="slidenum">
              <a:rPr lang="en-US" smtClean="0"/>
              <a:t>10</a:t>
            </a:fld>
            <a:endParaRPr lang="en-US" dirty="0"/>
          </a:p>
        </p:txBody>
      </p:sp>
      <p:pic>
        <p:nvPicPr>
          <p:cNvPr id="6" name="Picture 5">
            <a:extLst>
              <a:ext uri="{FF2B5EF4-FFF2-40B4-BE49-F238E27FC236}">
                <a16:creationId xmlns:a16="http://schemas.microsoft.com/office/drawing/2014/main" id="{28F9D328-6C38-4CDE-B21E-DF86C66DB03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114675" y="1928812"/>
            <a:ext cx="5962650" cy="3000375"/>
          </a:xfrm>
          <a:prstGeom prst="rect">
            <a:avLst/>
          </a:prstGeom>
        </p:spPr>
      </p:pic>
      <p:sp>
        <p:nvSpPr>
          <p:cNvPr id="7" name="TextBox 6">
            <a:extLst>
              <a:ext uri="{FF2B5EF4-FFF2-40B4-BE49-F238E27FC236}">
                <a16:creationId xmlns:a16="http://schemas.microsoft.com/office/drawing/2014/main" id="{52094641-D988-4BA4-AE28-D43C657C225C}"/>
              </a:ext>
            </a:extLst>
          </p:cNvPr>
          <p:cNvSpPr txBox="1"/>
          <p:nvPr/>
        </p:nvSpPr>
        <p:spPr>
          <a:xfrm>
            <a:off x="3114675" y="5090769"/>
            <a:ext cx="5962650" cy="241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900">
                <a:hlinkClick r:id="rId3" tooltip="https://www.higheredjobs.com/Articles/articleDisplay.cfm?ID=1022"/>
              </a:rPr>
              <a:t>This Photo</a:t>
            </a:r>
            <a:r>
              <a:rPr lang="en-US" sz="900"/>
              <a:t> by Unknown Author is licensed under </a:t>
            </a:r>
            <a:r>
              <a:rPr lang="en-US" sz="900">
                <a:hlinkClick r:id="rId4" tooltip="https://creativecommons.org/licenses/by-nd/3.0/"/>
              </a:rPr>
              <a:t>CC BY-ND</a:t>
            </a:r>
            <a:endParaRPr lang="en-US" sz="900"/>
          </a:p>
        </p:txBody>
      </p:sp>
    </p:spTree>
    <p:extLst>
      <p:ext uri="{BB962C8B-B14F-4D97-AF65-F5344CB8AC3E}">
        <p14:creationId xmlns:p14="http://schemas.microsoft.com/office/powerpoint/2010/main" val="2257874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27377-1A4A-41E7-B988-36553A0F0B1E}"/>
              </a:ext>
            </a:extLst>
          </p:cNvPr>
          <p:cNvSpPr>
            <a:spLocks noGrp="1"/>
          </p:cNvSpPr>
          <p:nvPr>
            <p:ph type="title"/>
          </p:nvPr>
        </p:nvSpPr>
        <p:spPr>
          <a:xfrm>
            <a:off x="845147" y="500062"/>
            <a:ext cx="10515600" cy="1325563"/>
          </a:xfrm>
        </p:spPr>
        <p:txBody>
          <a:bodyPr/>
          <a:lstStyle/>
          <a:p>
            <a:r>
              <a:rPr lang="en-US" dirty="0">
                <a:solidFill>
                  <a:srgbClr val="002060"/>
                </a:solidFill>
              </a:rPr>
              <a:t>New CTE related ed code (EC 84906)</a:t>
            </a:r>
          </a:p>
        </p:txBody>
      </p:sp>
      <p:sp>
        <p:nvSpPr>
          <p:cNvPr id="3" name="Content Placeholder 2">
            <a:extLst>
              <a:ext uri="{FF2B5EF4-FFF2-40B4-BE49-F238E27FC236}">
                <a16:creationId xmlns:a16="http://schemas.microsoft.com/office/drawing/2014/main" id="{6B95D2D9-73FE-4377-AEE8-059F559439B5}"/>
              </a:ext>
            </a:extLst>
          </p:cNvPr>
          <p:cNvSpPr>
            <a:spLocks noGrp="1"/>
          </p:cNvSpPr>
          <p:nvPr>
            <p:ph idx="1"/>
          </p:nvPr>
        </p:nvSpPr>
        <p:spPr>
          <a:xfrm>
            <a:off x="292231" y="1825625"/>
            <a:ext cx="11726943" cy="4351338"/>
          </a:xfrm>
        </p:spPr>
        <p:txBody>
          <a:bodyPr/>
          <a:lstStyle/>
          <a:p>
            <a:pPr marL="0" indent="0">
              <a:buNone/>
            </a:pPr>
            <a:r>
              <a:rPr lang="en-US" sz="2200" dirty="0">
                <a:solidFill>
                  <a:srgbClr val="002060"/>
                </a:solidFill>
              </a:rPr>
              <a:t>84906. (3) (A) Before establishing a career technical education training program, each member of a local adult education consortium, or the consortium as a whole, shall conduct a job market study of the labor market area in which it proposes to establish the career technical education training program or rely upon the most recent job market study of the labor market area conducted by the local workforce development board. </a:t>
            </a:r>
          </a:p>
          <a:p>
            <a:pPr marL="0" indent="0">
              <a:buNone/>
            </a:pPr>
            <a:r>
              <a:rPr lang="en-US" sz="2200" dirty="0">
                <a:solidFill>
                  <a:srgbClr val="002060"/>
                </a:solidFill>
              </a:rPr>
              <a:t>The study shall use local labor market information and consider a supply analysis of existing career technical education training programs for adults maintained by high schools, community colleges, and other postsecondary educational institutions in the geographic area to ensure that the anticipated employment demand for adults enrolled in the proposed training program justifies the establishment of the proposed courses of instruction.</a:t>
            </a:r>
          </a:p>
          <a:p>
            <a:pPr marL="0" indent="0">
              <a:buNone/>
            </a:pPr>
            <a:endParaRPr lang="en-US" dirty="0"/>
          </a:p>
        </p:txBody>
      </p:sp>
      <p:sp>
        <p:nvSpPr>
          <p:cNvPr id="4" name="Slide Number Placeholder 3">
            <a:extLst>
              <a:ext uri="{FF2B5EF4-FFF2-40B4-BE49-F238E27FC236}">
                <a16:creationId xmlns:a16="http://schemas.microsoft.com/office/drawing/2014/main" id="{EF3A8BB5-B696-4DAF-8C29-1E9DC248890E}"/>
              </a:ext>
            </a:extLst>
          </p:cNvPr>
          <p:cNvSpPr>
            <a:spLocks noGrp="1"/>
          </p:cNvSpPr>
          <p:nvPr>
            <p:ph type="sldNum" sz="quarter" idx="12"/>
          </p:nvPr>
        </p:nvSpPr>
        <p:spPr/>
        <p:txBody>
          <a:bodyPr/>
          <a:lstStyle/>
          <a:p>
            <a:fld id="{DE959608-952C-483B-AC74-BEAA6DA69B15}" type="slidenum">
              <a:rPr lang="en-US" smtClean="0"/>
              <a:t>11</a:t>
            </a:fld>
            <a:endParaRPr lang="en-US" dirty="0"/>
          </a:p>
        </p:txBody>
      </p:sp>
    </p:spTree>
    <p:extLst>
      <p:ext uri="{BB962C8B-B14F-4D97-AF65-F5344CB8AC3E}">
        <p14:creationId xmlns:p14="http://schemas.microsoft.com/office/powerpoint/2010/main" val="3273068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27377-1A4A-41E7-B988-36553A0F0B1E}"/>
              </a:ext>
            </a:extLst>
          </p:cNvPr>
          <p:cNvSpPr>
            <a:spLocks noGrp="1"/>
          </p:cNvSpPr>
          <p:nvPr>
            <p:ph type="title"/>
          </p:nvPr>
        </p:nvSpPr>
        <p:spPr>
          <a:xfrm>
            <a:off x="838200" y="799306"/>
            <a:ext cx="10515600" cy="1325563"/>
          </a:xfrm>
        </p:spPr>
        <p:txBody>
          <a:bodyPr/>
          <a:lstStyle/>
          <a:p>
            <a:r>
              <a:rPr lang="en-US" dirty="0">
                <a:solidFill>
                  <a:srgbClr val="002060"/>
                </a:solidFill>
              </a:rPr>
              <a:t>New CTE related ed code (cont.)</a:t>
            </a:r>
          </a:p>
        </p:txBody>
      </p:sp>
      <p:sp>
        <p:nvSpPr>
          <p:cNvPr id="3" name="Content Placeholder 2">
            <a:extLst>
              <a:ext uri="{FF2B5EF4-FFF2-40B4-BE49-F238E27FC236}">
                <a16:creationId xmlns:a16="http://schemas.microsoft.com/office/drawing/2014/main" id="{6B95D2D9-73FE-4377-AEE8-059F559439B5}"/>
              </a:ext>
            </a:extLst>
          </p:cNvPr>
          <p:cNvSpPr>
            <a:spLocks noGrp="1"/>
          </p:cNvSpPr>
          <p:nvPr>
            <p:ph idx="1"/>
          </p:nvPr>
        </p:nvSpPr>
        <p:spPr>
          <a:xfrm>
            <a:off x="292231" y="1825625"/>
            <a:ext cx="11726943" cy="4351338"/>
          </a:xfrm>
        </p:spPr>
        <p:txBody>
          <a:bodyPr>
            <a:normAutofit/>
          </a:bodyPr>
          <a:lstStyle/>
          <a:p>
            <a:pPr marL="0" indent="0">
              <a:buNone/>
            </a:pPr>
            <a:r>
              <a:rPr lang="en-US" sz="3200" dirty="0">
                <a:solidFill>
                  <a:srgbClr val="002060"/>
                </a:solidFill>
              </a:rPr>
              <a:t>84906. (3) (B) After completing the job market study and before establishing the career technical education training program, the governing body of a member of a local adult education consortium, or the consortium as a whole, as applicable, shall determine if the job market study justifies the proposed career technical education program.</a:t>
            </a:r>
          </a:p>
        </p:txBody>
      </p:sp>
      <p:sp>
        <p:nvSpPr>
          <p:cNvPr id="4" name="Slide Number Placeholder 3">
            <a:extLst>
              <a:ext uri="{FF2B5EF4-FFF2-40B4-BE49-F238E27FC236}">
                <a16:creationId xmlns:a16="http://schemas.microsoft.com/office/drawing/2014/main" id="{EF3A8BB5-B696-4DAF-8C29-1E9DC248890E}"/>
              </a:ext>
            </a:extLst>
          </p:cNvPr>
          <p:cNvSpPr>
            <a:spLocks noGrp="1"/>
          </p:cNvSpPr>
          <p:nvPr>
            <p:ph type="sldNum" sz="quarter" idx="12"/>
          </p:nvPr>
        </p:nvSpPr>
        <p:spPr/>
        <p:txBody>
          <a:bodyPr/>
          <a:lstStyle/>
          <a:p>
            <a:fld id="{DE959608-952C-483B-AC74-BEAA6DA69B15}" type="slidenum">
              <a:rPr lang="en-US" smtClean="0"/>
              <a:t>12</a:t>
            </a:fld>
            <a:endParaRPr lang="en-US" dirty="0"/>
          </a:p>
        </p:txBody>
      </p:sp>
    </p:spTree>
    <p:extLst>
      <p:ext uri="{BB962C8B-B14F-4D97-AF65-F5344CB8AC3E}">
        <p14:creationId xmlns:p14="http://schemas.microsoft.com/office/powerpoint/2010/main" val="3920842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50663-5865-4917-B7EB-8FE1B7A913C4}"/>
              </a:ext>
            </a:extLst>
          </p:cNvPr>
          <p:cNvSpPr>
            <a:spLocks noGrp="1"/>
          </p:cNvSpPr>
          <p:nvPr>
            <p:ph type="title"/>
          </p:nvPr>
        </p:nvSpPr>
        <p:spPr/>
        <p:txBody>
          <a:bodyPr/>
          <a:lstStyle/>
          <a:p>
            <a:r>
              <a:rPr lang="en-US" dirty="0">
                <a:solidFill>
                  <a:srgbClr val="002060"/>
                </a:solidFill>
              </a:rPr>
              <a:t>Connecting the Dots</a:t>
            </a:r>
          </a:p>
        </p:txBody>
      </p:sp>
      <p:pic>
        <p:nvPicPr>
          <p:cNvPr id="6" name="Content Placeholder 5">
            <a:extLst>
              <a:ext uri="{FF2B5EF4-FFF2-40B4-BE49-F238E27FC236}">
                <a16:creationId xmlns:a16="http://schemas.microsoft.com/office/drawing/2014/main" id="{1CACE2A9-FA7F-471C-9D96-9811DDC5B309}"/>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347274" y="1583703"/>
            <a:ext cx="7173798" cy="3846341"/>
          </a:xfrm>
        </p:spPr>
      </p:pic>
      <p:sp>
        <p:nvSpPr>
          <p:cNvPr id="4" name="Slide Number Placeholder 3">
            <a:extLst>
              <a:ext uri="{FF2B5EF4-FFF2-40B4-BE49-F238E27FC236}">
                <a16:creationId xmlns:a16="http://schemas.microsoft.com/office/drawing/2014/main" id="{756AFF8F-C8ED-46EC-9B51-FD27AF2FDA50}"/>
              </a:ext>
            </a:extLst>
          </p:cNvPr>
          <p:cNvSpPr>
            <a:spLocks noGrp="1"/>
          </p:cNvSpPr>
          <p:nvPr>
            <p:ph type="sldNum" sz="quarter" idx="12"/>
          </p:nvPr>
        </p:nvSpPr>
        <p:spPr/>
        <p:txBody>
          <a:bodyPr/>
          <a:lstStyle/>
          <a:p>
            <a:fld id="{DE959608-952C-483B-AC74-BEAA6DA69B15}" type="slidenum">
              <a:rPr lang="en-US" smtClean="0"/>
              <a:t>13</a:t>
            </a:fld>
            <a:endParaRPr lang="en-US" dirty="0"/>
          </a:p>
        </p:txBody>
      </p:sp>
      <p:sp>
        <p:nvSpPr>
          <p:cNvPr id="7" name="TextBox 6">
            <a:extLst>
              <a:ext uri="{FF2B5EF4-FFF2-40B4-BE49-F238E27FC236}">
                <a16:creationId xmlns:a16="http://schemas.microsoft.com/office/drawing/2014/main" id="{483E915F-0B48-4FCD-B305-F54917C6B501}"/>
              </a:ext>
            </a:extLst>
          </p:cNvPr>
          <p:cNvSpPr txBox="1"/>
          <p:nvPr/>
        </p:nvSpPr>
        <p:spPr>
          <a:xfrm>
            <a:off x="2347274" y="5591626"/>
            <a:ext cx="7173798" cy="241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900">
                <a:hlinkClick r:id="rId3" tooltip="http://people-equation.com/leaders-help-people-connect-the-dots/abstract-connection-network/"/>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1764764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F741D-776D-4B98-A5F3-D9CC0FE431F7}"/>
              </a:ext>
            </a:extLst>
          </p:cNvPr>
          <p:cNvSpPr>
            <a:spLocks noGrp="1"/>
          </p:cNvSpPr>
          <p:nvPr>
            <p:ph type="title"/>
          </p:nvPr>
        </p:nvSpPr>
        <p:spPr/>
        <p:txBody>
          <a:bodyPr/>
          <a:lstStyle/>
          <a:p>
            <a:r>
              <a:rPr lang="en-US" dirty="0">
                <a:solidFill>
                  <a:srgbClr val="002060"/>
                </a:solidFill>
              </a:rPr>
              <a:t>Timeline for Three-Year Planning</a:t>
            </a:r>
          </a:p>
        </p:txBody>
      </p:sp>
      <p:sp>
        <p:nvSpPr>
          <p:cNvPr id="3" name="Content Placeholder 2">
            <a:extLst>
              <a:ext uri="{FF2B5EF4-FFF2-40B4-BE49-F238E27FC236}">
                <a16:creationId xmlns:a16="http://schemas.microsoft.com/office/drawing/2014/main" id="{AA558046-9094-4D03-805E-EC4335D0936F}"/>
              </a:ext>
            </a:extLst>
          </p:cNvPr>
          <p:cNvSpPr>
            <a:spLocks noGrp="1"/>
          </p:cNvSpPr>
          <p:nvPr>
            <p:ph idx="1"/>
          </p:nvPr>
        </p:nvSpPr>
        <p:spPr/>
        <p:txBody>
          <a:bodyPr>
            <a:normAutofit/>
          </a:bodyPr>
          <a:lstStyle/>
          <a:p>
            <a:r>
              <a:rPr lang="en-US" sz="2400" dirty="0">
                <a:solidFill>
                  <a:srgbClr val="002060"/>
                </a:solidFill>
              </a:rPr>
              <a:t>January – Governor’s Budget Release</a:t>
            </a:r>
          </a:p>
          <a:p>
            <a:r>
              <a:rPr lang="en-US" sz="2400" dirty="0">
                <a:solidFill>
                  <a:srgbClr val="002060"/>
                </a:solidFill>
              </a:rPr>
              <a:t>February – 2022-23 CAEP Preliminary Allocations posted</a:t>
            </a:r>
          </a:p>
          <a:p>
            <a:r>
              <a:rPr lang="en-US" sz="2400" dirty="0">
                <a:solidFill>
                  <a:srgbClr val="002060"/>
                </a:solidFill>
              </a:rPr>
              <a:t>February – Access to three-year plan in NOVA available</a:t>
            </a:r>
          </a:p>
          <a:p>
            <a:r>
              <a:rPr lang="en-US" sz="2400" dirty="0">
                <a:solidFill>
                  <a:srgbClr val="002060"/>
                </a:solidFill>
              </a:rPr>
              <a:t>May – CFAD certification and Governance due</a:t>
            </a:r>
          </a:p>
          <a:p>
            <a:r>
              <a:rPr lang="en-US" sz="2400" dirty="0">
                <a:solidFill>
                  <a:srgbClr val="002060"/>
                </a:solidFill>
              </a:rPr>
              <a:t>May – Three-year plan in NOVA available for submission and certification</a:t>
            </a:r>
          </a:p>
          <a:p>
            <a:r>
              <a:rPr lang="en-US" sz="2400" dirty="0">
                <a:solidFill>
                  <a:srgbClr val="002060"/>
                </a:solidFill>
              </a:rPr>
              <a:t>June – Three-year plan due</a:t>
            </a:r>
          </a:p>
          <a:p>
            <a:r>
              <a:rPr lang="en-US" sz="2400" dirty="0">
                <a:solidFill>
                  <a:srgbClr val="002060"/>
                </a:solidFill>
              </a:rPr>
              <a:t>August – 2022-23 annual plan due (based on three-year plan)</a:t>
            </a:r>
          </a:p>
        </p:txBody>
      </p:sp>
      <p:sp>
        <p:nvSpPr>
          <p:cNvPr id="4" name="Slide Number Placeholder 3">
            <a:extLst>
              <a:ext uri="{FF2B5EF4-FFF2-40B4-BE49-F238E27FC236}">
                <a16:creationId xmlns:a16="http://schemas.microsoft.com/office/drawing/2014/main" id="{A78DD6AA-A6B9-43BA-9743-A2C780412B3A}"/>
              </a:ext>
            </a:extLst>
          </p:cNvPr>
          <p:cNvSpPr>
            <a:spLocks noGrp="1"/>
          </p:cNvSpPr>
          <p:nvPr>
            <p:ph type="sldNum" sz="quarter" idx="12"/>
          </p:nvPr>
        </p:nvSpPr>
        <p:spPr/>
        <p:txBody>
          <a:bodyPr/>
          <a:lstStyle/>
          <a:p>
            <a:fld id="{DE959608-952C-483B-AC74-BEAA6DA69B15}" type="slidenum">
              <a:rPr lang="en-US" smtClean="0"/>
              <a:t>14</a:t>
            </a:fld>
            <a:endParaRPr lang="en-US" dirty="0"/>
          </a:p>
        </p:txBody>
      </p:sp>
    </p:spTree>
    <p:extLst>
      <p:ext uri="{BB962C8B-B14F-4D97-AF65-F5344CB8AC3E}">
        <p14:creationId xmlns:p14="http://schemas.microsoft.com/office/powerpoint/2010/main" val="1081535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F741D-776D-4B98-A5F3-D9CC0FE431F7}"/>
              </a:ext>
            </a:extLst>
          </p:cNvPr>
          <p:cNvSpPr>
            <a:spLocks noGrp="1"/>
          </p:cNvSpPr>
          <p:nvPr>
            <p:ph type="title"/>
          </p:nvPr>
        </p:nvSpPr>
        <p:spPr>
          <a:xfrm>
            <a:off x="838200" y="701863"/>
            <a:ext cx="10515600" cy="941993"/>
          </a:xfrm>
        </p:spPr>
        <p:txBody>
          <a:bodyPr/>
          <a:lstStyle/>
          <a:p>
            <a:r>
              <a:rPr lang="en-US" dirty="0">
                <a:solidFill>
                  <a:srgbClr val="002060"/>
                </a:solidFill>
              </a:rPr>
              <a:t>Three-Year Plan PD opportunities</a:t>
            </a:r>
          </a:p>
        </p:txBody>
      </p:sp>
      <p:sp>
        <p:nvSpPr>
          <p:cNvPr id="3" name="Content Placeholder 2">
            <a:extLst>
              <a:ext uri="{FF2B5EF4-FFF2-40B4-BE49-F238E27FC236}">
                <a16:creationId xmlns:a16="http://schemas.microsoft.com/office/drawing/2014/main" id="{AA558046-9094-4D03-805E-EC4335D0936F}"/>
              </a:ext>
            </a:extLst>
          </p:cNvPr>
          <p:cNvSpPr>
            <a:spLocks noGrp="1"/>
          </p:cNvSpPr>
          <p:nvPr>
            <p:ph idx="1"/>
          </p:nvPr>
        </p:nvSpPr>
        <p:spPr>
          <a:xfrm>
            <a:off x="838200" y="1825625"/>
            <a:ext cx="10515600" cy="4351338"/>
          </a:xfrm>
        </p:spPr>
        <p:txBody>
          <a:bodyPr>
            <a:normAutofit lnSpcReduction="10000"/>
          </a:bodyPr>
          <a:lstStyle/>
          <a:p>
            <a:r>
              <a:rPr lang="en-US" sz="2800" dirty="0">
                <a:solidFill>
                  <a:srgbClr val="002060"/>
                </a:solidFill>
              </a:rPr>
              <a:t>January – Monthly PLC</a:t>
            </a:r>
          </a:p>
          <a:p>
            <a:r>
              <a:rPr lang="en-US" sz="2800" dirty="0">
                <a:solidFill>
                  <a:srgbClr val="002060"/>
                </a:solidFill>
              </a:rPr>
              <a:t>February – Update three-year planning guidance (links, minor edits) and Live Demo of three-year plan in NOVA and Monthly PLC</a:t>
            </a:r>
          </a:p>
          <a:p>
            <a:r>
              <a:rPr lang="en-US" sz="2800" dirty="0">
                <a:solidFill>
                  <a:srgbClr val="002060"/>
                </a:solidFill>
              </a:rPr>
              <a:t>March – Monthly PLC and three-year plan webinar</a:t>
            </a:r>
          </a:p>
          <a:p>
            <a:r>
              <a:rPr lang="en-US" sz="2800" dirty="0">
                <a:solidFill>
                  <a:srgbClr val="002060"/>
                </a:solidFill>
              </a:rPr>
              <a:t>March/April – Webinar on CFAD and Governance submission, which allows a consortium to unlock the three-year plan submission.</a:t>
            </a:r>
          </a:p>
          <a:p>
            <a:endParaRPr lang="en-US" sz="2400" dirty="0"/>
          </a:p>
        </p:txBody>
      </p:sp>
      <p:sp>
        <p:nvSpPr>
          <p:cNvPr id="4" name="Slide Number Placeholder 3">
            <a:extLst>
              <a:ext uri="{FF2B5EF4-FFF2-40B4-BE49-F238E27FC236}">
                <a16:creationId xmlns:a16="http://schemas.microsoft.com/office/drawing/2014/main" id="{A78DD6AA-A6B9-43BA-9743-A2C780412B3A}"/>
              </a:ext>
            </a:extLst>
          </p:cNvPr>
          <p:cNvSpPr>
            <a:spLocks noGrp="1"/>
          </p:cNvSpPr>
          <p:nvPr>
            <p:ph type="sldNum" sz="quarter" idx="12"/>
          </p:nvPr>
        </p:nvSpPr>
        <p:spPr/>
        <p:txBody>
          <a:bodyPr/>
          <a:lstStyle/>
          <a:p>
            <a:fld id="{DE959608-952C-483B-AC74-BEAA6DA69B15}" type="slidenum">
              <a:rPr lang="en-US" smtClean="0"/>
              <a:t>15</a:t>
            </a:fld>
            <a:endParaRPr lang="en-US" dirty="0"/>
          </a:p>
        </p:txBody>
      </p:sp>
    </p:spTree>
    <p:extLst>
      <p:ext uri="{BB962C8B-B14F-4D97-AF65-F5344CB8AC3E}">
        <p14:creationId xmlns:p14="http://schemas.microsoft.com/office/powerpoint/2010/main" val="4246223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25706"/>
            <a:ext cx="10515600" cy="1325563"/>
          </a:xfrm>
        </p:spPr>
        <p:txBody>
          <a:bodyPr>
            <a:normAutofit/>
          </a:bodyPr>
          <a:lstStyle/>
          <a:p>
            <a:r>
              <a:rPr lang="en-US" sz="4400" dirty="0">
                <a:solidFill>
                  <a:srgbClr val="002060"/>
                </a:solidFill>
              </a:rPr>
              <a:t>Updates</a:t>
            </a:r>
          </a:p>
        </p:txBody>
      </p:sp>
      <p:sp>
        <p:nvSpPr>
          <p:cNvPr id="4" name="Slide Number Placeholder 3"/>
          <p:cNvSpPr>
            <a:spLocks noGrp="1"/>
          </p:cNvSpPr>
          <p:nvPr>
            <p:ph type="sldNum" sz="quarter" idx="12"/>
          </p:nvPr>
        </p:nvSpPr>
        <p:spPr/>
        <p:txBody>
          <a:bodyPr/>
          <a:lstStyle/>
          <a:p>
            <a:fld id="{DE959608-952C-483B-AC74-BEAA6DA69B15}" type="slidenum">
              <a:rPr lang="en-US" smtClean="0"/>
              <a:t>16</a:t>
            </a:fld>
            <a:endParaRPr lang="en-US" dirty="0"/>
          </a:p>
        </p:txBody>
      </p:sp>
      <p:pic>
        <p:nvPicPr>
          <p:cNvPr id="5" name="Picture 4">
            <a:extLst>
              <a:ext uri="{FF2B5EF4-FFF2-40B4-BE49-F238E27FC236}">
                <a16:creationId xmlns:a16="http://schemas.microsoft.com/office/drawing/2014/main" id="{58A386A6-7A5C-A54A-87D3-A13717ACC6AC}"/>
              </a:ext>
            </a:extLst>
          </p:cNvPr>
          <p:cNvPicPr>
            <a:picLocks noChangeAspect="1"/>
          </p:cNvPicPr>
          <p:nvPr/>
        </p:nvPicPr>
        <p:blipFill>
          <a:blip r:embed="rId2"/>
          <a:stretch>
            <a:fillRect/>
          </a:stretch>
        </p:blipFill>
        <p:spPr>
          <a:xfrm>
            <a:off x="1778000" y="2000243"/>
            <a:ext cx="8636000" cy="1117600"/>
          </a:xfrm>
          <a:prstGeom prst="rect">
            <a:avLst/>
          </a:prstGeom>
        </p:spPr>
      </p:pic>
    </p:spTree>
    <p:extLst>
      <p:ext uri="{BB962C8B-B14F-4D97-AF65-F5344CB8AC3E}">
        <p14:creationId xmlns:p14="http://schemas.microsoft.com/office/powerpoint/2010/main" val="1501359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678" y="510770"/>
            <a:ext cx="10515600" cy="1325563"/>
          </a:xfrm>
        </p:spPr>
        <p:txBody>
          <a:bodyPr/>
          <a:lstStyle/>
          <a:p>
            <a:r>
              <a:rPr lang="en-US" dirty="0">
                <a:solidFill>
                  <a:srgbClr val="002060"/>
                </a:solidFill>
              </a:rPr>
              <a:t>Three-Year Plan Guidance Updates</a:t>
            </a:r>
          </a:p>
        </p:txBody>
      </p:sp>
      <p:sp>
        <p:nvSpPr>
          <p:cNvPr id="4" name="Slide Number Placeholder 3"/>
          <p:cNvSpPr>
            <a:spLocks noGrp="1"/>
          </p:cNvSpPr>
          <p:nvPr>
            <p:ph type="sldNum" sz="quarter" idx="12"/>
          </p:nvPr>
        </p:nvSpPr>
        <p:spPr/>
        <p:txBody>
          <a:bodyPr/>
          <a:lstStyle/>
          <a:p>
            <a:fld id="{DE959608-952C-483B-AC74-BEAA6DA69B15}" type="slidenum">
              <a:rPr lang="en-US" smtClean="0"/>
              <a:t>17</a:t>
            </a:fld>
            <a:endParaRPr lang="en-US" dirty="0"/>
          </a:p>
        </p:txBody>
      </p:sp>
      <p:pic>
        <p:nvPicPr>
          <p:cNvPr id="3" name="Picture 2">
            <a:extLst>
              <a:ext uri="{FF2B5EF4-FFF2-40B4-BE49-F238E27FC236}">
                <a16:creationId xmlns:a16="http://schemas.microsoft.com/office/drawing/2014/main" id="{9D812634-CD7B-6745-956D-3AFF8908FDFD}"/>
              </a:ext>
            </a:extLst>
          </p:cNvPr>
          <p:cNvPicPr>
            <a:picLocks noChangeAspect="1"/>
          </p:cNvPicPr>
          <p:nvPr/>
        </p:nvPicPr>
        <p:blipFill>
          <a:blip r:embed="rId3"/>
          <a:stretch>
            <a:fillRect/>
          </a:stretch>
        </p:blipFill>
        <p:spPr>
          <a:xfrm>
            <a:off x="416423" y="1487813"/>
            <a:ext cx="5984377" cy="2475979"/>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3AE11D97-A886-1C4C-A2BC-C0641A14E814}"/>
              </a:ext>
            </a:extLst>
          </p:cNvPr>
          <p:cNvSpPr/>
          <p:nvPr/>
        </p:nvSpPr>
        <p:spPr>
          <a:xfrm>
            <a:off x="829916" y="3719519"/>
            <a:ext cx="5332562" cy="209321"/>
          </a:xfrm>
          <a:prstGeom prst="rect">
            <a:avLst/>
          </a:prstGeom>
          <a:noFill/>
          <a:ln w="28575"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Rectangle 6">
            <a:extLst>
              <a:ext uri="{FF2B5EF4-FFF2-40B4-BE49-F238E27FC236}">
                <a16:creationId xmlns:a16="http://schemas.microsoft.com/office/drawing/2014/main" id="{528B0E9A-B9DB-9842-B8AC-19B215B16830}"/>
              </a:ext>
            </a:extLst>
          </p:cNvPr>
          <p:cNvSpPr/>
          <p:nvPr/>
        </p:nvSpPr>
        <p:spPr>
          <a:xfrm>
            <a:off x="5262994" y="1514154"/>
            <a:ext cx="1105275" cy="215444"/>
          </a:xfrm>
          <a:prstGeom prst="rect">
            <a:avLst/>
          </a:prstGeom>
          <a:noFill/>
          <a:ln w="28575"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2060"/>
                </a:solidFill>
                <a:effectLst/>
                <a:uFillTx/>
                <a:latin typeface="+mn-lt"/>
                <a:ea typeface="+mn-ea"/>
                <a:cs typeface="+mn-cs"/>
                <a:sym typeface="Helvetica Neue Medium"/>
              </a:rPr>
              <a:t>Page 4</a:t>
            </a:r>
          </a:p>
        </p:txBody>
      </p:sp>
      <p:pic>
        <p:nvPicPr>
          <p:cNvPr id="9" name="Picture 8">
            <a:extLst>
              <a:ext uri="{FF2B5EF4-FFF2-40B4-BE49-F238E27FC236}">
                <a16:creationId xmlns:a16="http://schemas.microsoft.com/office/drawing/2014/main" id="{32FF51CD-91DC-154B-8999-B0F5128FC647}"/>
              </a:ext>
            </a:extLst>
          </p:cNvPr>
          <p:cNvPicPr>
            <a:picLocks noChangeAspect="1"/>
          </p:cNvPicPr>
          <p:nvPr/>
        </p:nvPicPr>
        <p:blipFill>
          <a:blip r:embed="rId4"/>
          <a:stretch>
            <a:fillRect/>
          </a:stretch>
        </p:blipFill>
        <p:spPr>
          <a:xfrm>
            <a:off x="2933919" y="4384739"/>
            <a:ext cx="8089900" cy="1841500"/>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B361DFBA-3F10-F944-9E2E-C1F6AE45FDF2}"/>
              </a:ext>
            </a:extLst>
          </p:cNvPr>
          <p:cNvSpPr/>
          <p:nvPr/>
        </p:nvSpPr>
        <p:spPr>
          <a:xfrm>
            <a:off x="9672098" y="4394001"/>
            <a:ext cx="1105275" cy="215444"/>
          </a:xfrm>
          <a:prstGeom prst="rect">
            <a:avLst/>
          </a:prstGeom>
          <a:noFill/>
          <a:ln w="28575"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2060"/>
                </a:solidFill>
                <a:effectLst/>
                <a:uFillTx/>
                <a:latin typeface="+mn-lt"/>
                <a:ea typeface="+mn-ea"/>
                <a:cs typeface="+mn-cs"/>
                <a:sym typeface="Helvetica Neue Medium"/>
              </a:rPr>
              <a:t>Page 7</a:t>
            </a:r>
          </a:p>
        </p:txBody>
      </p:sp>
      <p:sp>
        <p:nvSpPr>
          <p:cNvPr id="11" name="Rectangle 10">
            <a:extLst>
              <a:ext uri="{FF2B5EF4-FFF2-40B4-BE49-F238E27FC236}">
                <a16:creationId xmlns:a16="http://schemas.microsoft.com/office/drawing/2014/main" id="{26147B10-21FB-FE43-81A6-520557EF3FFA}"/>
              </a:ext>
            </a:extLst>
          </p:cNvPr>
          <p:cNvSpPr/>
          <p:nvPr/>
        </p:nvSpPr>
        <p:spPr>
          <a:xfrm>
            <a:off x="2969617" y="4894402"/>
            <a:ext cx="7807755" cy="433678"/>
          </a:xfrm>
          <a:prstGeom prst="rect">
            <a:avLst/>
          </a:prstGeom>
          <a:noFill/>
          <a:ln w="28575"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Rectangle 11">
            <a:extLst>
              <a:ext uri="{FF2B5EF4-FFF2-40B4-BE49-F238E27FC236}">
                <a16:creationId xmlns:a16="http://schemas.microsoft.com/office/drawing/2014/main" id="{CA1D0B2D-E7FE-B042-93A8-81618FA02E33}"/>
              </a:ext>
            </a:extLst>
          </p:cNvPr>
          <p:cNvSpPr/>
          <p:nvPr/>
        </p:nvSpPr>
        <p:spPr>
          <a:xfrm>
            <a:off x="2933919" y="4053457"/>
            <a:ext cx="2517496" cy="276999"/>
          </a:xfrm>
          <a:prstGeom prst="rect">
            <a:avLst/>
          </a:prstGeom>
          <a:noFill/>
          <a:ln w="285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b="0" i="0" u="none" strike="noStrike" cap="none" spc="0" normalizeH="0" baseline="0" dirty="0">
                <a:ln>
                  <a:noFill/>
                </a:ln>
                <a:solidFill>
                  <a:srgbClr val="002060"/>
                </a:solidFill>
                <a:effectLst/>
                <a:uFillTx/>
                <a:latin typeface="+mn-lt"/>
                <a:ea typeface="+mn-ea"/>
                <a:cs typeface="+mn-cs"/>
                <a:sym typeface="Helvetica Neue Medium"/>
              </a:rPr>
              <a:t>Section 2: Assessment</a:t>
            </a:r>
          </a:p>
        </p:txBody>
      </p:sp>
    </p:spTree>
    <p:extLst>
      <p:ext uri="{BB962C8B-B14F-4D97-AF65-F5344CB8AC3E}">
        <p14:creationId xmlns:p14="http://schemas.microsoft.com/office/powerpoint/2010/main" val="2579397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Three-Year Plan Guidance Updates</a:t>
            </a:r>
          </a:p>
        </p:txBody>
      </p:sp>
      <p:sp>
        <p:nvSpPr>
          <p:cNvPr id="4" name="Slide Number Placeholder 3"/>
          <p:cNvSpPr>
            <a:spLocks noGrp="1"/>
          </p:cNvSpPr>
          <p:nvPr>
            <p:ph type="sldNum" sz="quarter" idx="12"/>
          </p:nvPr>
        </p:nvSpPr>
        <p:spPr/>
        <p:txBody>
          <a:bodyPr/>
          <a:lstStyle/>
          <a:p>
            <a:fld id="{DE959608-952C-483B-AC74-BEAA6DA69B15}" type="slidenum">
              <a:rPr lang="en-US" smtClean="0"/>
              <a:t>18</a:t>
            </a:fld>
            <a:endParaRPr lang="en-US" dirty="0"/>
          </a:p>
        </p:txBody>
      </p:sp>
      <p:pic>
        <p:nvPicPr>
          <p:cNvPr id="12" name="Picture 11">
            <a:extLst>
              <a:ext uri="{FF2B5EF4-FFF2-40B4-BE49-F238E27FC236}">
                <a16:creationId xmlns:a16="http://schemas.microsoft.com/office/drawing/2014/main" id="{D3483B1E-7C48-2442-82EC-E06962F27AE4}"/>
              </a:ext>
            </a:extLst>
          </p:cNvPr>
          <p:cNvPicPr>
            <a:picLocks noChangeAspect="1"/>
          </p:cNvPicPr>
          <p:nvPr/>
        </p:nvPicPr>
        <p:blipFill>
          <a:blip r:embed="rId3"/>
          <a:stretch>
            <a:fillRect/>
          </a:stretch>
        </p:blipFill>
        <p:spPr>
          <a:xfrm>
            <a:off x="1809963" y="1722803"/>
            <a:ext cx="8585968" cy="4477458"/>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528B0E9A-B9DB-9842-B8AC-19B215B16830}"/>
              </a:ext>
            </a:extLst>
          </p:cNvPr>
          <p:cNvSpPr/>
          <p:nvPr/>
        </p:nvSpPr>
        <p:spPr>
          <a:xfrm>
            <a:off x="9268551" y="1482253"/>
            <a:ext cx="1105275" cy="215444"/>
          </a:xfrm>
          <a:prstGeom prst="rect">
            <a:avLst/>
          </a:prstGeom>
          <a:noFill/>
          <a:ln w="28575"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2060"/>
                </a:solidFill>
                <a:effectLst/>
                <a:uFillTx/>
                <a:latin typeface="+mn-lt"/>
                <a:ea typeface="+mn-ea"/>
                <a:cs typeface="+mn-cs"/>
                <a:sym typeface="Helvetica Neue Medium"/>
              </a:rPr>
              <a:t>Page 9</a:t>
            </a:r>
          </a:p>
        </p:txBody>
      </p:sp>
      <p:sp>
        <p:nvSpPr>
          <p:cNvPr id="6" name="Rectangle 5">
            <a:extLst>
              <a:ext uri="{FF2B5EF4-FFF2-40B4-BE49-F238E27FC236}">
                <a16:creationId xmlns:a16="http://schemas.microsoft.com/office/drawing/2014/main" id="{3AE11D97-A886-1C4C-A2BC-C0641A14E814}"/>
              </a:ext>
            </a:extLst>
          </p:cNvPr>
          <p:cNvSpPr/>
          <p:nvPr/>
        </p:nvSpPr>
        <p:spPr>
          <a:xfrm>
            <a:off x="1826974" y="1439802"/>
            <a:ext cx="2197647" cy="307777"/>
          </a:xfrm>
          <a:prstGeom prst="rect">
            <a:avLst/>
          </a:prstGeom>
          <a:noFill/>
          <a:ln w="285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002060"/>
                </a:solidFill>
                <a:effectLst/>
                <a:uFillTx/>
                <a:latin typeface="+mn-lt"/>
                <a:ea typeface="+mn-ea"/>
                <a:cs typeface="+mn-cs"/>
                <a:sym typeface="Helvetica Neue Medium"/>
              </a:rPr>
              <a:t>Section 3: Metrics</a:t>
            </a:r>
          </a:p>
        </p:txBody>
      </p:sp>
    </p:spTree>
    <p:extLst>
      <p:ext uri="{BB962C8B-B14F-4D97-AF65-F5344CB8AC3E}">
        <p14:creationId xmlns:p14="http://schemas.microsoft.com/office/powerpoint/2010/main" val="8684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Three-Year Plan Guidance Updates</a:t>
            </a:r>
          </a:p>
        </p:txBody>
      </p:sp>
      <p:sp>
        <p:nvSpPr>
          <p:cNvPr id="4" name="Slide Number Placeholder 3"/>
          <p:cNvSpPr>
            <a:spLocks noGrp="1"/>
          </p:cNvSpPr>
          <p:nvPr>
            <p:ph type="sldNum" sz="quarter" idx="12"/>
          </p:nvPr>
        </p:nvSpPr>
        <p:spPr/>
        <p:txBody>
          <a:bodyPr/>
          <a:lstStyle/>
          <a:p>
            <a:fld id="{DE959608-952C-483B-AC74-BEAA6DA69B15}" type="slidenum">
              <a:rPr lang="en-US" smtClean="0"/>
              <a:t>19</a:t>
            </a:fld>
            <a:endParaRPr lang="en-US" dirty="0"/>
          </a:p>
        </p:txBody>
      </p:sp>
      <p:sp>
        <p:nvSpPr>
          <p:cNvPr id="7" name="Rectangle 6">
            <a:extLst>
              <a:ext uri="{FF2B5EF4-FFF2-40B4-BE49-F238E27FC236}">
                <a16:creationId xmlns:a16="http://schemas.microsoft.com/office/drawing/2014/main" id="{528B0E9A-B9DB-9842-B8AC-19B215B16830}"/>
              </a:ext>
            </a:extLst>
          </p:cNvPr>
          <p:cNvSpPr/>
          <p:nvPr/>
        </p:nvSpPr>
        <p:spPr>
          <a:xfrm>
            <a:off x="9194124" y="1492886"/>
            <a:ext cx="1105275" cy="215444"/>
          </a:xfrm>
          <a:prstGeom prst="rect">
            <a:avLst/>
          </a:prstGeom>
          <a:noFill/>
          <a:ln w="28575"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2060"/>
                </a:solidFill>
                <a:effectLst/>
                <a:uFillTx/>
                <a:latin typeface="+mn-lt"/>
                <a:ea typeface="+mn-ea"/>
                <a:cs typeface="+mn-cs"/>
                <a:sym typeface="Helvetica Neue Medium"/>
              </a:rPr>
              <a:t>Page 10</a:t>
            </a:r>
          </a:p>
        </p:txBody>
      </p:sp>
      <p:sp>
        <p:nvSpPr>
          <p:cNvPr id="6" name="Rectangle 5">
            <a:extLst>
              <a:ext uri="{FF2B5EF4-FFF2-40B4-BE49-F238E27FC236}">
                <a16:creationId xmlns:a16="http://schemas.microsoft.com/office/drawing/2014/main" id="{3AE11D97-A886-1C4C-A2BC-C0641A14E814}"/>
              </a:ext>
            </a:extLst>
          </p:cNvPr>
          <p:cNvSpPr/>
          <p:nvPr/>
        </p:nvSpPr>
        <p:spPr>
          <a:xfrm>
            <a:off x="1880136" y="1439802"/>
            <a:ext cx="2197647" cy="307777"/>
          </a:xfrm>
          <a:prstGeom prst="rect">
            <a:avLst/>
          </a:prstGeom>
          <a:noFill/>
          <a:ln w="285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002060"/>
                </a:solidFill>
                <a:effectLst/>
                <a:uFillTx/>
                <a:latin typeface="+mn-lt"/>
                <a:ea typeface="+mn-ea"/>
                <a:cs typeface="+mn-cs"/>
                <a:sym typeface="Helvetica Neue Medium"/>
              </a:rPr>
              <a:t>Section 3: Metrics</a:t>
            </a:r>
          </a:p>
        </p:txBody>
      </p:sp>
      <p:pic>
        <p:nvPicPr>
          <p:cNvPr id="5" name="Picture 4">
            <a:extLst>
              <a:ext uri="{FF2B5EF4-FFF2-40B4-BE49-F238E27FC236}">
                <a16:creationId xmlns:a16="http://schemas.microsoft.com/office/drawing/2014/main" id="{340EA583-1FA4-AB40-9578-B6F175EEAF43}"/>
              </a:ext>
            </a:extLst>
          </p:cNvPr>
          <p:cNvPicPr>
            <a:picLocks noChangeAspect="1"/>
          </p:cNvPicPr>
          <p:nvPr/>
        </p:nvPicPr>
        <p:blipFill>
          <a:blip r:embed="rId3"/>
          <a:stretch>
            <a:fillRect/>
          </a:stretch>
        </p:blipFill>
        <p:spPr>
          <a:xfrm>
            <a:off x="1870846" y="1747579"/>
            <a:ext cx="8450308" cy="44797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64981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8"/>
            <a:ext cx="10515600" cy="810530"/>
          </a:xfrm>
        </p:spPr>
        <p:txBody>
          <a:bodyPr/>
          <a:lstStyle/>
          <a:p>
            <a:r>
              <a:rPr lang="en-US" dirty="0">
                <a:solidFill>
                  <a:srgbClr val="002060"/>
                </a:solidFill>
              </a:rPr>
              <a:t>Presentation</a:t>
            </a:r>
          </a:p>
        </p:txBody>
      </p:sp>
      <p:sp>
        <p:nvSpPr>
          <p:cNvPr id="3" name="Content Placeholder 2"/>
          <p:cNvSpPr>
            <a:spLocks noGrp="1"/>
          </p:cNvSpPr>
          <p:nvPr>
            <p:ph idx="1"/>
          </p:nvPr>
        </p:nvSpPr>
        <p:spPr>
          <a:xfrm>
            <a:off x="292231" y="1706252"/>
            <a:ext cx="11464340" cy="4834248"/>
          </a:xfrm>
        </p:spPr>
        <p:txBody>
          <a:bodyPr>
            <a:normAutofit/>
          </a:bodyPr>
          <a:lstStyle/>
          <a:p>
            <a:r>
              <a:rPr lang="en-US" sz="3600" dirty="0">
                <a:solidFill>
                  <a:srgbClr val="002060"/>
                </a:solidFill>
              </a:rPr>
              <a:t>Purpose of the Three-Year Plan</a:t>
            </a:r>
          </a:p>
          <a:p>
            <a:r>
              <a:rPr lang="en-US" sz="3600" dirty="0">
                <a:solidFill>
                  <a:srgbClr val="002060"/>
                </a:solidFill>
              </a:rPr>
              <a:t>Three Year Plan Breakdown in Ed Code</a:t>
            </a:r>
          </a:p>
          <a:p>
            <a:r>
              <a:rPr lang="en-US" sz="3600" dirty="0">
                <a:solidFill>
                  <a:srgbClr val="002060"/>
                </a:solidFill>
              </a:rPr>
              <a:t>New Planning Related Ed Code</a:t>
            </a:r>
          </a:p>
          <a:p>
            <a:r>
              <a:rPr lang="en-US" sz="3600" dirty="0">
                <a:solidFill>
                  <a:srgbClr val="002060"/>
                </a:solidFill>
              </a:rPr>
              <a:t>Timelines</a:t>
            </a:r>
          </a:p>
          <a:p>
            <a:r>
              <a:rPr lang="en-US" sz="3600" dirty="0">
                <a:solidFill>
                  <a:srgbClr val="002060"/>
                </a:solidFill>
              </a:rPr>
              <a:t>Three-Year Plan Guidance</a:t>
            </a:r>
          </a:p>
          <a:p>
            <a:r>
              <a:rPr lang="en-US" sz="3600" dirty="0">
                <a:solidFill>
                  <a:srgbClr val="002060"/>
                </a:solidFill>
              </a:rPr>
              <a:t>Live Demonstration in NOVA</a:t>
            </a:r>
          </a:p>
          <a:p>
            <a:endParaRPr lang="en-US" dirty="0"/>
          </a:p>
        </p:txBody>
      </p:sp>
      <p:sp>
        <p:nvSpPr>
          <p:cNvPr id="4" name="Slide Number Placeholder 3"/>
          <p:cNvSpPr>
            <a:spLocks noGrp="1"/>
          </p:cNvSpPr>
          <p:nvPr>
            <p:ph type="sldNum" sz="quarter" idx="12"/>
          </p:nvPr>
        </p:nvSpPr>
        <p:spPr/>
        <p:txBody>
          <a:bodyPr/>
          <a:lstStyle/>
          <a:p>
            <a:fld id="{DE959608-952C-483B-AC74-BEAA6DA69B15}" type="slidenum">
              <a:rPr lang="en-US" smtClean="0"/>
              <a:t>2</a:t>
            </a:fld>
            <a:endParaRPr lang="en-US" dirty="0"/>
          </a:p>
        </p:txBody>
      </p:sp>
    </p:spTree>
    <p:extLst>
      <p:ext uri="{BB962C8B-B14F-4D97-AF65-F5344CB8AC3E}">
        <p14:creationId xmlns:p14="http://schemas.microsoft.com/office/powerpoint/2010/main" val="890112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Three-Year Plan Guidance Updates</a:t>
            </a:r>
          </a:p>
        </p:txBody>
      </p:sp>
      <p:sp>
        <p:nvSpPr>
          <p:cNvPr id="4" name="Slide Number Placeholder 3"/>
          <p:cNvSpPr>
            <a:spLocks noGrp="1"/>
          </p:cNvSpPr>
          <p:nvPr>
            <p:ph type="sldNum" sz="quarter" idx="12"/>
          </p:nvPr>
        </p:nvSpPr>
        <p:spPr/>
        <p:txBody>
          <a:bodyPr/>
          <a:lstStyle/>
          <a:p>
            <a:fld id="{DE959608-952C-483B-AC74-BEAA6DA69B15}" type="slidenum">
              <a:rPr lang="en-US" smtClean="0"/>
              <a:t>20</a:t>
            </a:fld>
            <a:endParaRPr lang="en-US" dirty="0"/>
          </a:p>
        </p:txBody>
      </p:sp>
      <p:sp>
        <p:nvSpPr>
          <p:cNvPr id="7" name="Rectangle 6">
            <a:extLst>
              <a:ext uri="{FF2B5EF4-FFF2-40B4-BE49-F238E27FC236}">
                <a16:creationId xmlns:a16="http://schemas.microsoft.com/office/drawing/2014/main" id="{528B0E9A-B9DB-9842-B8AC-19B215B16830}"/>
              </a:ext>
            </a:extLst>
          </p:cNvPr>
          <p:cNvSpPr/>
          <p:nvPr/>
        </p:nvSpPr>
        <p:spPr>
          <a:xfrm>
            <a:off x="9236658" y="1514152"/>
            <a:ext cx="1105275" cy="215444"/>
          </a:xfrm>
          <a:prstGeom prst="rect">
            <a:avLst/>
          </a:prstGeom>
          <a:noFill/>
          <a:ln w="28575"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2060"/>
                </a:solidFill>
                <a:effectLst/>
                <a:uFillTx/>
                <a:latin typeface="+mn-lt"/>
                <a:ea typeface="+mn-ea"/>
                <a:cs typeface="+mn-cs"/>
                <a:sym typeface="Helvetica Neue Medium"/>
              </a:rPr>
              <a:t>Page 10</a:t>
            </a:r>
          </a:p>
        </p:txBody>
      </p:sp>
      <p:sp>
        <p:nvSpPr>
          <p:cNvPr id="6" name="Rectangle 5">
            <a:extLst>
              <a:ext uri="{FF2B5EF4-FFF2-40B4-BE49-F238E27FC236}">
                <a16:creationId xmlns:a16="http://schemas.microsoft.com/office/drawing/2014/main" id="{3AE11D97-A886-1C4C-A2BC-C0641A14E814}"/>
              </a:ext>
            </a:extLst>
          </p:cNvPr>
          <p:cNvSpPr/>
          <p:nvPr/>
        </p:nvSpPr>
        <p:spPr>
          <a:xfrm>
            <a:off x="1912030" y="1439802"/>
            <a:ext cx="2197647" cy="307777"/>
          </a:xfrm>
          <a:prstGeom prst="rect">
            <a:avLst/>
          </a:prstGeom>
          <a:noFill/>
          <a:ln w="285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002060"/>
                </a:solidFill>
                <a:effectLst/>
                <a:uFillTx/>
                <a:latin typeface="+mn-lt"/>
                <a:ea typeface="+mn-ea"/>
                <a:cs typeface="+mn-cs"/>
                <a:sym typeface="Helvetica Neue Medium"/>
              </a:rPr>
              <a:t>Section 3: Metrics</a:t>
            </a:r>
          </a:p>
        </p:txBody>
      </p:sp>
      <p:pic>
        <p:nvPicPr>
          <p:cNvPr id="5" name="Picture 4">
            <a:extLst>
              <a:ext uri="{FF2B5EF4-FFF2-40B4-BE49-F238E27FC236}">
                <a16:creationId xmlns:a16="http://schemas.microsoft.com/office/drawing/2014/main" id="{340EA583-1FA4-AB40-9578-B6F175EEAF43}"/>
              </a:ext>
            </a:extLst>
          </p:cNvPr>
          <p:cNvPicPr>
            <a:picLocks noChangeAspect="1"/>
          </p:cNvPicPr>
          <p:nvPr/>
        </p:nvPicPr>
        <p:blipFill>
          <a:blip r:embed="rId3"/>
          <a:stretch>
            <a:fillRect/>
          </a:stretch>
        </p:blipFill>
        <p:spPr>
          <a:xfrm>
            <a:off x="1863899" y="1763344"/>
            <a:ext cx="8450308" cy="4479799"/>
          </a:xfrm>
          <a:prstGeom prst="rect">
            <a:avLst/>
          </a:prstGeom>
        </p:spPr>
      </p:pic>
      <p:pic>
        <p:nvPicPr>
          <p:cNvPr id="3" name="Picture 2">
            <a:extLst>
              <a:ext uri="{FF2B5EF4-FFF2-40B4-BE49-F238E27FC236}">
                <a16:creationId xmlns:a16="http://schemas.microsoft.com/office/drawing/2014/main" id="{DB503090-96C8-7F45-896B-43391F9738DD}"/>
              </a:ext>
            </a:extLst>
          </p:cNvPr>
          <p:cNvPicPr>
            <a:picLocks noChangeAspect="1"/>
          </p:cNvPicPr>
          <p:nvPr/>
        </p:nvPicPr>
        <p:blipFill>
          <a:blip r:embed="rId4"/>
          <a:stretch>
            <a:fillRect/>
          </a:stretch>
        </p:blipFill>
        <p:spPr>
          <a:xfrm>
            <a:off x="1877792" y="2206734"/>
            <a:ext cx="8450309" cy="40364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67535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Three-Year Plan Guidance Updates</a:t>
            </a:r>
          </a:p>
        </p:txBody>
      </p:sp>
      <p:sp>
        <p:nvSpPr>
          <p:cNvPr id="4" name="Slide Number Placeholder 3"/>
          <p:cNvSpPr>
            <a:spLocks noGrp="1"/>
          </p:cNvSpPr>
          <p:nvPr>
            <p:ph type="sldNum" sz="quarter" idx="12"/>
          </p:nvPr>
        </p:nvSpPr>
        <p:spPr/>
        <p:txBody>
          <a:bodyPr/>
          <a:lstStyle/>
          <a:p>
            <a:fld id="{DE959608-952C-483B-AC74-BEAA6DA69B15}" type="slidenum">
              <a:rPr lang="en-US" smtClean="0"/>
              <a:t>21</a:t>
            </a:fld>
            <a:endParaRPr lang="en-US" dirty="0"/>
          </a:p>
        </p:txBody>
      </p:sp>
      <p:pic>
        <p:nvPicPr>
          <p:cNvPr id="8" name="Picture 7">
            <a:extLst>
              <a:ext uri="{FF2B5EF4-FFF2-40B4-BE49-F238E27FC236}">
                <a16:creationId xmlns:a16="http://schemas.microsoft.com/office/drawing/2014/main" id="{ADEDCAC3-5C03-BB46-A992-698EE90AC222}"/>
              </a:ext>
            </a:extLst>
          </p:cNvPr>
          <p:cNvPicPr>
            <a:picLocks noChangeAspect="1"/>
          </p:cNvPicPr>
          <p:nvPr/>
        </p:nvPicPr>
        <p:blipFill>
          <a:blip r:embed="rId3"/>
          <a:stretch>
            <a:fillRect/>
          </a:stretch>
        </p:blipFill>
        <p:spPr>
          <a:xfrm>
            <a:off x="298552" y="1514152"/>
            <a:ext cx="8051800" cy="1727200"/>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528B0E9A-B9DB-9842-B8AC-19B215B16830}"/>
              </a:ext>
            </a:extLst>
          </p:cNvPr>
          <p:cNvSpPr/>
          <p:nvPr/>
        </p:nvSpPr>
        <p:spPr>
          <a:xfrm>
            <a:off x="7213178" y="1582968"/>
            <a:ext cx="1105275" cy="215444"/>
          </a:xfrm>
          <a:prstGeom prst="rect">
            <a:avLst/>
          </a:prstGeom>
          <a:noFill/>
          <a:ln w="28575"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2060"/>
                </a:solidFill>
                <a:effectLst/>
                <a:uFillTx/>
                <a:latin typeface="+mn-lt"/>
                <a:ea typeface="+mn-ea"/>
                <a:cs typeface="+mn-cs"/>
                <a:sym typeface="Helvetica Neue Medium"/>
              </a:rPr>
              <a:t>Page 16</a:t>
            </a:r>
          </a:p>
        </p:txBody>
      </p:sp>
      <p:pic>
        <p:nvPicPr>
          <p:cNvPr id="12" name="Picture 11">
            <a:extLst>
              <a:ext uri="{FF2B5EF4-FFF2-40B4-BE49-F238E27FC236}">
                <a16:creationId xmlns:a16="http://schemas.microsoft.com/office/drawing/2014/main" id="{54DBFB11-C08C-694E-A44D-A3B01A4BE458}"/>
              </a:ext>
            </a:extLst>
          </p:cNvPr>
          <p:cNvPicPr>
            <a:picLocks noChangeAspect="1"/>
          </p:cNvPicPr>
          <p:nvPr/>
        </p:nvPicPr>
        <p:blipFill>
          <a:blip r:embed="rId4"/>
          <a:stretch>
            <a:fillRect/>
          </a:stretch>
        </p:blipFill>
        <p:spPr>
          <a:xfrm>
            <a:off x="4047721" y="3616649"/>
            <a:ext cx="8086758" cy="2615184"/>
          </a:xfrm>
          <a:prstGeom prst="rect">
            <a:avLst/>
          </a:prstGeom>
          <a:ln>
            <a:noFill/>
          </a:ln>
          <a:effectLst>
            <a:outerShdw blurRad="292100" dist="139700" dir="2700000" algn="tl" rotWithShape="0">
              <a:srgbClr val="333333">
                <a:alpha val="65000"/>
              </a:srgbClr>
            </a:outerShdw>
          </a:effectLst>
        </p:spPr>
      </p:pic>
      <p:sp>
        <p:nvSpPr>
          <p:cNvPr id="13" name="Rectangle 12">
            <a:extLst>
              <a:ext uri="{FF2B5EF4-FFF2-40B4-BE49-F238E27FC236}">
                <a16:creationId xmlns:a16="http://schemas.microsoft.com/office/drawing/2014/main" id="{F158D415-C8A5-0F4C-83A0-3D6BE929E7A2}"/>
              </a:ext>
            </a:extLst>
          </p:cNvPr>
          <p:cNvSpPr/>
          <p:nvPr/>
        </p:nvSpPr>
        <p:spPr>
          <a:xfrm>
            <a:off x="10692489" y="3706066"/>
            <a:ext cx="1105275" cy="215444"/>
          </a:xfrm>
          <a:prstGeom prst="rect">
            <a:avLst/>
          </a:prstGeom>
          <a:noFill/>
          <a:ln w="28575"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2060"/>
                </a:solidFill>
                <a:effectLst/>
                <a:uFillTx/>
                <a:latin typeface="+mn-lt"/>
                <a:ea typeface="+mn-ea"/>
                <a:cs typeface="+mn-cs"/>
                <a:sym typeface="Helvetica Neue Medium"/>
              </a:rPr>
              <a:t>Page 17</a:t>
            </a:r>
          </a:p>
        </p:txBody>
      </p:sp>
      <p:sp>
        <p:nvSpPr>
          <p:cNvPr id="9" name="Rectangle 8">
            <a:extLst>
              <a:ext uri="{FF2B5EF4-FFF2-40B4-BE49-F238E27FC236}">
                <a16:creationId xmlns:a16="http://schemas.microsoft.com/office/drawing/2014/main" id="{56EC63FE-7F2F-D146-88B0-8449DD3AE37F}"/>
              </a:ext>
            </a:extLst>
          </p:cNvPr>
          <p:cNvSpPr/>
          <p:nvPr/>
        </p:nvSpPr>
        <p:spPr>
          <a:xfrm>
            <a:off x="2955850" y="2065987"/>
            <a:ext cx="520997" cy="198748"/>
          </a:xfrm>
          <a:prstGeom prst="rect">
            <a:avLst/>
          </a:prstGeom>
          <a:noFill/>
          <a:ln w="28575"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0" name="Rectangle 9">
            <a:extLst>
              <a:ext uri="{FF2B5EF4-FFF2-40B4-BE49-F238E27FC236}">
                <a16:creationId xmlns:a16="http://schemas.microsoft.com/office/drawing/2014/main" id="{CB29FD74-B6C5-9543-96B1-5685366DCE57}"/>
              </a:ext>
            </a:extLst>
          </p:cNvPr>
          <p:cNvSpPr/>
          <p:nvPr/>
        </p:nvSpPr>
        <p:spPr>
          <a:xfrm>
            <a:off x="4047720" y="5441993"/>
            <a:ext cx="8051799" cy="703626"/>
          </a:xfrm>
          <a:prstGeom prst="rect">
            <a:avLst/>
          </a:prstGeom>
          <a:noFill/>
          <a:ln w="28575"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3715015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8552"/>
            <a:ext cx="10515600" cy="1325563"/>
          </a:xfrm>
        </p:spPr>
        <p:txBody>
          <a:bodyPr/>
          <a:lstStyle/>
          <a:p>
            <a:r>
              <a:rPr lang="en-US" dirty="0">
                <a:solidFill>
                  <a:srgbClr val="002060"/>
                </a:solidFill>
              </a:rPr>
              <a:t>Three-Year Plan in NOVA</a:t>
            </a:r>
          </a:p>
        </p:txBody>
      </p:sp>
      <p:sp>
        <p:nvSpPr>
          <p:cNvPr id="4" name="Slide Number Placeholder 3"/>
          <p:cNvSpPr>
            <a:spLocks noGrp="1"/>
          </p:cNvSpPr>
          <p:nvPr>
            <p:ph type="sldNum" sz="quarter" idx="12"/>
          </p:nvPr>
        </p:nvSpPr>
        <p:spPr/>
        <p:txBody>
          <a:bodyPr/>
          <a:lstStyle/>
          <a:p>
            <a:fld id="{DE959608-952C-483B-AC74-BEAA6DA69B15}" type="slidenum">
              <a:rPr lang="en-US" smtClean="0"/>
              <a:t>22</a:t>
            </a:fld>
            <a:endParaRPr lang="en-US" dirty="0"/>
          </a:p>
        </p:txBody>
      </p:sp>
      <p:pic>
        <p:nvPicPr>
          <p:cNvPr id="6" name="Picture 5">
            <a:extLst>
              <a:ext uri="{FF2B5EF4-FFF2-40B4-BE49-F238E27FC236}">
                <a16:creationId xmlns:a16="http://schemas.microsoft.com/office/drawing/2014/main" id="{6A7D9706-4182-914D-9E42-BDD442C0BAD3}"/>
              </a:ext>
            </a:extLst>
          </p:cNvPr>
          <p:cNvPicPr>
            <a:picLocks noChangeAspect="1"/>
          </p:cNvPicPr>
          <p:nvPr/>
        </p:nvPicPr>
        <p:blipFill>
          <a:blip r:embed="rId3"/>
          <a:stretch>
            <a:fillRect/>
          </a:stretch>
        </p:blipFill>
        <p:spPr>
          <a:xfrm>
            <a:off x="325180" y="1353436"/>
            <a:ext cx="2244441" cy="411480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3A31201F-C6BA-BC49-AEFB-33AA605B36FF}"/>
              </a:ext>
            </a:extLst>
          </p:cNvPr>
          <p:cNvPicPr>
            <a:picLocks noChangeAspect="1"/>
          </p:cNvPicPr>
          <p:nvPr/>
        </p:nvPicPr>
        <p:blipFill>
          <a:blip r:embed="rId4"/>
          <a:stretch>
            <a:fillRect/>
          </a:stretch>
        </p:blipFill>
        <p:spPr>
          <a:xfrm>
            <a:off x="8439727" y="3045076"/>
            <a:ext cx="3539613" cy="731520"/>
          </a:xfrm>
          <a:prstGeom prst="rect">
            <a:avLst/>
          </a:prstGeom>
          <a:ln>
            <a:noFill/>
          </a:ln>
          <a:effectLst>
            <a:outerShdw blurRad="292100" dist="139700" dir="2700000" algn="tl" rotWithShape="0">
              <a:srgbClr val="333333">
                <a:alpha val="65000"/>
              </a:srgbClr>
            </a:outerShdw>
          </a:effectLst>
        </p:spPr>
      </p:pic>
      <p:cxnSp>
        <p:nvCxnSpPr>
          <p:cNvPr id="11" name="Straight Arrow Connector 10">
            <a:extLst>
              <a:ext uri="{FF2B5EF4-FFF2-40B4-BE49-F238E27FC236}">
                <a16:creationId xmlns:a16="http://schemas.microsoft.com/office/drawing/2014/main" id="{DEE6321C-1968-4249-8997-7423D5635028}"/>
              </a:ext>
            </a:extLst>
          </p:cNvPr>
          <p:cNvCxnSpPr>
            <a:cxnSpLocks/>
          </p:cNvCxnSpPr>
          <p:nvPr/>
        </p:nvCxnSpPr>
        <p:spPr>
          <a:xfrm>
            <a:off x="2633419" y="3410836"/>
            <a:ext cx="769000" cy="0"/>
          </a:xfrm>
          <a:prstGeom prst="straightConnector1">
            <a:avLst/>
          </a:prstGeom>
          <a:noFill/>
          <a:ln w="25400" cap="flat">
            <a:solidFill>
              <a:srgbClr val="002060"/>
            </a:solidFill>
            <a:prstDash val="solid"/>
            <a:miter lim="400000"/>
            <a:tailEnd type="triangle"/>
          </a:ln>
          <a:effectLst/>
          <a:sp3d/>
        </p:spPr>
        <p:style>
          <a:lnRef idx="0">
            <a:scrgbClr r="0" g="0" b="0"/>
          </a:lnRef>
          <a:fillRef idx="0">
            <a:scrgbClr r="0" g="0" b="0"/>
          </a:fillRef>
          <a:effectRef idx="0">
            <a:scrgbClr r="0" g="0" b="0"/>
          </a:effectRef>
          <a:fontRef idx="none"/>
        </p:style>
      </p:cxnSp>
      <p:pic>
        <p:nvPicPr>
          <p:cNvPr id="14" name="Picture 13">
            <a:extLst>
              <a:ext uri="{FF2B5EF4-FFF2-40B4-BE49-F238E27FC236}">
                <a16:creationId xmlns:a16="http://schemas.microsoft.com/office/drawing/2014/main" id="{6BA8E14C-4020-8947-AB9F-B101EFDC5655}"/>
              </a:ext>
            </a:extLst>
          </p:cNvPr>
          <p:cNvPicPr>
            <a:picLocks noChangeAspect="1"/>
          </p:cNvPicPr>
          <p:nvPr/>
        </p:nvPicPr>
        <p:blipFill>
          <a:blip r:embed="rId5"/>
          <a:stretch>
            <a:fillRect/>
          </a:stretch>
        </p:blipFill>
        <p:spPr>
          <a:xfrm>
            <a:off x="3974214" y="4638457"/>
            <a:ext cx="8005126" cy="1280160"/>
          </a:xfrm>
          <a:prstGeom prst="rect">
            <a:avLst/>
          </a:prstGeom>
          <a:ln>
            <a:noFill/>
          </a:ln>
          <a:effectLst>
            <a:outerShdw blurRad="292100" dist="139700" dir="2700000" algn="tl" rotWithShape="0">
              <a:srgbClr val="333333">
                <a:alpha val="65000"/>
              </a:srgbClr>
            </a:outerShdw>
          </a:effectLst>
        </p:spPr>
      </p:pic>
      <p:cxnSp>
        <p:nvCxnSpPr>
          <p:cNvPr id="16" name="Elbow Connector 15">
            <a:extLst>
              <a:ext uri="{FF2B5EF4-FFF2-40B4-BE49-F238E27FC236}">
                <a16:creationId xmlns:a16="http://schemas.microsoft.com/office/drawing/2014/main" id="{F9BD9B31-8497-FD4B-8A03-2BBC56812D31}"/>
              </a:ext>
            </a:extLst>
          </p:cNvPr>
          <p:cNvCxnSpPr>
            <a:cxnSpLocks/>
          </p:cNvCxnSpPr>
          <p:nvPr/>
        </p:nvCxnSpPr>
        <p:spPr>
          <a:xfrm rot="5400000">
            <a:off x="7480601" y="3991962"/>
            <a:ext cx="629757" cy="556438"/>
          </a:xfrm>
          <a:prstGeom prst="bentConnector3">
            <a:avLst>
              <a:gd name="adj1" fmla="val 50000"/>
            </a:avLst>
          </a:prstGeom>
          <a:noFill/>
          <a:ln w="25400" cap="flat">
            <a:solidFill>
              <a:srgbClr val="002060"/>
            </a:solidFill>
            <a:prstDash val="solid"/>
            <a:miter lim="400000"/>
            <a:tailEnd type="triangle"/>
          </a:ln>
          <a:effectLst/>
          <a:sp3d/>
        </p:spPr>
        <p:style>
          <a:lnRef idx="0">
            <a:scrgbClr r="0" g="0" b="0"/>
          </a:lnRef>
          <a:fillRef idx="0">
            <a:scrgbClr r="0" g="0" b="0"/>
          </a:fillRef>
          <a:effectRef idx="0">
            <a:scrgbClr r="0" g="0" b="0"/>
          </a:effectRef>
          <a:fontRef idx="none"/>
        </p:style>
      </p:cxnSp>
      <p:pic>
        <p:nvPicPr>
          <p:cNvPr id="17" name="Picture 16">
            <a:extLst>
              <a:ext uri="{FF2B5EF4-FFF2-40B4-BE49-F238E27FC236}">
                <a16:creationId xmlns:a16="http://schemas.microsoft.com/office/drawing/2014/main" id="{813D7D32-927B-2149-8D89-3E5576A859D0}"/>
              </a:ext>
            </a:extLst>
          </p:cNvPr>
          <p:cNvPicPr>
            <a:picLocks noChangeAspect="1"/>
          </p:cNvPicPr>
          <p:nvPr/>
        </p:nvPicPr>
        <p:blipFill>
          <a:blip r:embed="rId6"/>
          <a:stretch>
            <a:fillRect/>
          </a:stretch>
        </p:blipFill>
        <p:spPr>
          <a:xfrm>
            <a:off x="3559768" y="2104407"/>
            <a:ext cx="3831215" cy="2103120"/>
          </a:xfrm>
          <a:prstGeom prst="rect">
            <a:avLst/>
          </a:prstGeom>
          <a:ln>
            <a:noFill/>
          </a:ln>
          <a:effectLst>
            <a:outerShdw blurRad="292100" dist="139700" dir="2700000" algn="tl" rotWithShape="0">
              <a:srgbClr val="333333">
                <a:alpha val="65000"/>
              </a:srgbClr>
            </a:outerShdw>
          </a:effectLst>
        </p:spPr>
      </p:pic>
      <p:cxnSp>
        <p:nvCxnSpPr>
          <p:cNvPr id="19" name="Straight Arrow Connector 18">
            <a:extLst>
              <a:ext uri="{FF2B5EF4-FFF2-40B4-BE49-F238E27FC236}">
                <a16:creationId xmlns:a16="http://schemas.microsoft.com/office/drawing/2014/main" id="{FC7D98B8-4637-ED4A-87A8-EFFC6E672BEA}"/>
              </a:ext>
            </a:extLst>
          </p:cNvPr>
          <p:cNvCxnSpPr>
            <a:cxnSpLocks/>
          </p:cNvCxnSpPr>
          <p:nvPr/>
        </p:nvCxnSpPr>
        <p:spPr>
          <a:xfrm>
            <a:off x="7484231" y="3429000"/>
            <a:ext cx="769000" cy="0"/>
          </a:xfrm>
          <a:prstGeom prst="straightConnector1">
            <a:avLst/>
          </a:prstGeom>
          <a:noFill/>
          <a:ln w="25400" cap="flat">
            <a:solidFill>
              <a:srgbClr val="00206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66745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Three-Year Plan in NOVA</a:t>
            </a:r>
          </a:p>
        </p:txBody>
      </p:sp>
      <p:sp>
        <p:nvSpPr>
          <p:cNvPr id="4" name="Slide Number Placeholder 3"/>
          <p:cNvSpPr>
            <a:spLocks noGrp="1"/>
          </p:cNvSpPr>
          <p:nvPr>
            <p:ph type="sldNum" sz="quarter" idx="12"/>
          </p:nvPr>
        </p:nvSpPr>
        <p:spPr/>
        <p:txBody>
          <a:bodyPr/>
          <a:lstStyle/>
          <a:p>
            <a:fld id="{DE959608-952C-483B-AC74-BEAA6DA69B15}" type="slidenum">
              <a:rPr lang="en-US" smtClean="0"/>
              <a:t>23</a:t>
            </a:fld>
            <a:endParaRPr lang="en-US" dirty="0"/>
          </a:p>
        </p:txBody>
      </p:sp>
      <p:pic>
        <p:nvPicPr>
          <p:cNvPr id="3" name="Picture 2">
            <a:extLst>
              <a:ext uri="{FF2B5EF4-FFF2-40B4-BE49-F238E27FC236}">
                <a16:creationId xmlns:a16="http://schemas.microsoft.com/office/drawing/2014/main" id="{EC8E75BC-2E57-1C4D-BFD9-2ABDEA08FCCB}"/>
              </a:ext>
            </a:extLst>
          </p:cNvPr>
          <p:cNvPicPr>
            <a:picLocks noChangeAspect="1"/>
          </p:cNvPicPr>
          <p:nvPr/>
        </p:nvPicPr>
        <p:blipFill>
          <a:blip r:embed="rId3"/>
          <a:stretch>
            <a:fillRect/>
          </a:stretch>
        </p:blipFill>
        <p:spPr>
          <a:xfrm>
            <a:off x="67706" y="1314669"/>
            <a:ext cx="5025628" cy="274320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447BA66A-86E1-8548-9633-A7A333D560BF}"/>
              </a:ext>
            </a:extLst>
          </p:cNvPr>
          <p:cNvPicPr>
            <a:picLocks noChangeAspect="1"/>
          </p:cNvPicPr>
          <p:nvPr/>
        </p:nvPicPr>
        <p:blipFill>
          <a:blip r:embed="rId4"/>
          <a:stretch>
            <a:fillRect/>
          </a:stretch>
        </p:blipFill>
        <p:spPr>
          <a:xfrm>
            <a:off x="4906114" y="3174901"/>
            <a:ext cx="6447686" cy="3064641"/>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418066C8-456F-5C45-B81C-E2F088FACBB1}"/>
              </a:ext>
            </a:extLst>
          </p:cNvPr>
          <p:cNvSpPr/>
          <p:nvPr/>
        </p:nvSpPr>
        <p:spPr>
          <a:xfrm>
            <a:off x="5979516" y="1991648"/>
            <a:ext cx="5025628" cy="615553"/>
          </a:xfrm>
          <a:prstGeom prst="rect">
            <a:avLst/>
          </a:prstGeom>
          <a:noFill/>
          <a:ln w="28575"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a:ln>
                  <a:noFill/>
                </a:ln>
                <a:solidFill>
                  <a:srgbClr val="002060"/>
                </a:solidFill>
                <a:effectLst/>
                <a:uFillTx/>
                <a:latin typeface="+mn-lt"/>
                <a:ea typeface="+mn-ea"/>
                <a:cs typeface="+mn-cs"/>
                <a:sym typeface="Helvetica Neue Medium"/>
              </a:rPr>
              <a:t>Section 1: Details</a:t>
            </a:r>
          </a:p>
        </p:txBody>
      </p:sp>
    </p:spTree>
    <p:extLst>
      <p:ext uri="{BB962C8B-B14F-4D97-AF65-F5344CB8AC3E}">
        <p14:creationId xmlns:p14="http://schemas.microsoft.com/office/powerpoint/2010/main" val="1299219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Three-Year Plan in NOVA</a:t>
            </a:r>
          </a:p>
        </p:txBody>
      </p:sp>
      <p:sp>
        <p:nvSpPr>
          <p:cNvPr id="4" name="Slide Number Placeholder 3"/>
          <p:cNvSpPr>
            <a:spLocks noGrp="1"/>
          </p:cNvSpPr>
          <p:nvPr>
            <p:ph type="sldNum" sz="quarter" idx="12"/>
          </p:nvPr>
        </p:nvSpPr>
        <p:spPr/>
        <p:txBody>
          <a:bodyPr/>
          <a:lstStyle/>
          <a:p>
            <a:fld id="{DE959608-952C-483B-AC74-BEAA6DA69B15}" type="slidenum">
              <a:rPr lang="en-US" smtClean="0"/>
              <a:t>24</a:t>
            </a:fld>
            <a:endParaRPr lang="en-US" dirty="0"/>
          </a:p>
        </p:txBody>
      </p:sp>
      <p:pic>
        <p:nvPicPr>
          <p:cNvPr id="7" name="Picture 6">
            <a:extLst>
              <a:ext uri="{FF2B5EF4-FFF2-40B4-BE49-F238E27FC236}">
                <a16:creationId xmlns:a16="http://schemas.microsoft.com/office/drawing/2014/main" id="{A2AC918B-6C7A-F047-94D2-BB3EB04B1E98}"/>
              </a:ext>
            </a:extLst>
          </p:cNvPr>
          <p:cNvPicPr>
            <a:picLocks noChangeAspect="1"/>
          </p:cNvPicPr>
          <p:nvPr/>
        </p:nvPicPr>
        <p:blipFill>
          <a:blip r:embed="rId3"/>
          <a:stretch>
            <a:fillRect/>
          </a:stretch>
        </p:blipFill>
        <p:spPr>
          <a:xfrm>
            <a:off x="35102" y="1301287"/>
            <a:ext cx="7649690" cy="292608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CBB84923-C9AA-DD49-9305-C9E07F1F0ACB}"/>
              </a:ext>
            </a:extLst>
          </p:cNvPr>
          <p:cNvPicPr>
            <a:picLocks noChangeAspect="1"/>
          </p:cNvPicPr>
          <p:nvPr/>
        </p:nvPicPr>
        <p:blipFill>
          <a:blip r:embed="rId4"/>
          <a:stretch>
            <a:fillRect/>
          </a:stretch>
        </p:blipFill>
        <p:spPr>
          <a:xfrm>
            <a:off x="3177584" y="4288221"/>
            <a:ext cx="9014416" cy="2029238"/>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2B0A1001-DCEB-B249-910A-0A3690CEF075}"/>
              </a:ext>
            </a:extLst>
          </p:cNvPr>
          <p:cNvSpPr/>
          <p:nvPr/>
        </p:nvSpPr>
        <p:spPr>
          <a:xfrm>
            <a:off x="7827973" y="2292780"/>
            <a:ext cx="4185351" cy="553998"/>
          </a:xfrm>
          <a:prstGeom prst="rect">
            <a:avLst/>
          </a:prstGeom>
          <a:noFill/>
          <a:ln w="28575"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2060"/>
                </a:solidFill>
                <a:effectLst/>
                <a:uFillTx/>
                <a:latin typeface="+mn-lt"/>
                <a:ea typeface="+mn-ea"/>
                <a:cs typeface="+mn-cs"/>
                <a:sym typeface="Helvetica Neue Medium"/>
              </a:rPr>
              <a:t>Section 1: Details</a:t>
            </a:r>
          </a:p>
        </p:txBody>
      </p:sp>
    </p:spTree>
    <p:extLst>
      <p:ext uri="{BB962C8B-B14F-4D97-AF65-F5344CB8AC3E}">
        <p14:creationId xmlns:p14="http://schemas.microsoft.com/office/powerpoint/2010/main" val="177496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Three-Year Plan in NOVA</a:t>
            </a:r>
          </a:p>
        </p:txBody>
      </p:sp>
      <p:sp>
        <p:nvSpPr>
          <p:cNvPr id="4" name="Slide Number Placeholder 3"/>
          <p:cNvSpPr>
            <a:spLocks noGrp="1"/>
          </p:cNvSpPr>
          <p:nvPr>
            <p:ph type="sldNum" sz="quarter" idx="12"/>
          </p:nvPr>
        </p:nvSpPr>
        <p:spPr/>
        <p:txBody>
          <a:bodyPr/>
          <a:lstStyle/>
          <a:p>
            <a:fld id="{DE959608-952C-483B-AC74-BEAA6DA69B15}" type="slidenum">
              <a:rPr lang="en-US" smtClean="0"/>
              <a:t>25</a:t>
            </a:fld>
            <a:endParaRPr lang="en-US" dirty="0"/>
          </a:p>
        </p:txBody>
      </p:sp>
      <p:pic>
        <p:nvPicPr>
          <p:cNvPr id="3" name="Picture 2">
            <a:extLst>
              <a:ext uri="{FF2B5EF4-FFF2-40B4-BE49-F238E27FC236}">
                <a16:creationId xmlns:a16="http://schemas.microsoft.com/office/drawing/2014/main" id="{49701E6D-350E-7343-A16F-5C7C53F7BCC0}"/>
              </a:ext>
            </a:extLst>
          </p:cNvPr>
          <p:cNvPicPr>
            <a:picLocks noChangeAspect="1"/>
          </p:cNvPicPr>
          <p:nvPr/>
        </p:nvPicPr>
        <p:blipFill>
          <a:blip r:embed="rId3"/>
          <a:stretch>
            <a:fillRect/>
          </a:stretch>
        </p:blipFill>
        <p:spPr>
          <a:xfrm>
            <a:off x="78830" y="1555820"/>
            <a:ext cx="9195281" cy="201168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CF8615C7-A592-234C-933B-B74DA8C354D6}"/>
              </a:ext>
            </a:extLst>
          </p:cNvPr>
          <p:cNvPicPr>
            <a:picLocks noChangeAspect="1"/>
          </p:cNvPicPr>
          <p:nvPr/>
        </p:nvPicPr>
        <p:blipFill>
          <a:blip r:embed="rId4"/>
          <a:stretch>
            <a:fillRect/>
          </a:stretch>
        </p:blipFill>
        <p:spPr>
          <a:xfrm>
            <a:off x="4356619" y="3383280"/>
            <a:ext cx="7819615" cy="3474720"/>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0C8747F0-8A27-6943-BB9B-0CBAA0D5B5FC}"/>
              </a:ext>
            </a:extLst>
          </p:cNvPr>
          <p:cNvSpPr/>
          <p:nvPr/>
        </p:nvSpPr>
        <p:spPr>
          <a:xfrm>
            <a:off x="551795" y="4258866"/>
            <a:ext cx="2585545" cy="861774"/>
          </a:xfrm>
          <a:prstGeom prst="rect">
            <a:avLst/>
          </a:prstGeom>
          <a:noFill/>
          <a:ln w="28575"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2060"/>
                </a:solidFill>
                <a:effectLst/>
                <a:uFillTx/>
                <a:latin typeface="+mn-lt"/>
                <a:ea typeface="+mn-ea"/>
                <a:cs typeface="+mn-cs"/>
                <a:sym typeface="Helvetica Neue Medium"/>
              </a:rPr>
              <a:t>Section 2: Assessment</a:t>
            </a:r>
          </a:p>
        </p:txBody>
      </p:sp>
    </p:spTree>
    <p:extLst>
      <p:ext uri="{BB962C8B-B14F-4D97-AF65-F5344CB8AC3E}">
        <p14:creationId xmlns:p14="http://schemas.microsoft.com/office/powerpoint/2010/main" val="4036784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Three-Year Plan in NOVA</a:t>
            </a:r>
          </a:p>
        </p:txBody>
      </p:sp>
      <p:sp>
        <p:nvSpPr>
          <p:cNvPr id="4" name="Slide Number Placeholder 3"/>
          <p:cNvSpPr>
            <a:spLocks noGrp="1"/>
          </p:cNvSpPr>
          <p:nvPr>
            <p:ph type="sldNum" sz="quarter" idx="12"/>
          </p:nvPr>
        </p:nvSpPr>
        <p:spPr/>
        <p:txBody>
          <a:bodyPr/>
          <a:lstStyle/>
          <a:p>
            <a:fld id="{DE959608-952C-483B-AC74-BEAA6DA69B15}" type="slidenum">
              <a:rPr lang="en-US" smtClean="0"/>
              <a:t>26</a:t>
            </a:fld>
            <a:endParaRPr lang="en-US" dirty="0"/>
          </a:p>
        </p:txBody>
      </p:sp>
      <p:pic>
        <p:nvPicPr>
          <p:cNvPr id="6" name="Picture 5">
            <a:extLst>
              <a:ext uri="{FF2B5EF4-FFF2-40B4-BE49-F238E27FC236}">
                <a16:creationId xmlns:a16="http://schemas.microsoft.com/office/drawing/2014/main" id="{BBAC488D-FCD2-E446-82DF-139781BF78BC}"/>
              </a:ext>
            </a:extLst>
          </p:cNvPr>
          <p:cNvPicPr>
            <a:picLocks noChangeAspect="1"/>
          </p:cNvPicPr>
          <p:nvPr/>
        </p:nvPicPr>
        <p:blipFill>
          <a:blip r:embed="rId3"/>
          <a:stretch>
            <a:fillRect/>
          </a:stretch>
        </p:blipFill>
        <p:spPr>
          <a:xfrm>
            <a:off x="2727443" y="1396824"/>
            <a:ext cx="9259063" cy="4846320"/>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81A2DE42-1817-974E-8A8B-2373A4F94C13}"/>
              </a:ext>
            </a:extLst>
          </p:cNvPr>
          <p:cNvSpPr/>
          <p:nvPr/>
        </p:nvSpPr>
        <p:spPr>
          <a:xfrm>
            <a:off x="47298" y="2958210"/>
            <a:ext cx="2585545" cy="861774"/>
          </a:xfrm>
          <a:prstGeom prst="rect">
            <a:avLst/>
          </a:prstGeom>
          <a:noFill/>
          <a:ln w="28575"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2060"/>
                </a:solidFill>
                <a:effectLst/>
                <a:uFillTx/>
                <a:latin typeface="+mn-lt"/>
                <a:ea typeface="+mn-ea"/>
                <a:cs typeface="+mn-cs"/>
                <a:sym typeface="Helvetica Neue Medium"/>
              </a:rPr>
              <a:t>Section 2: Assessment</a:t>
            </a:r>
          </a:p>
        </p:txBody>
      </p:sp>
    </p:spTree>
    <p:extLst>
      <p:ext uri="{BB962C8B-B14F-4D97-AF65-F5344CB8AC3E}">
        <p14:creationId xmlns:p14="http://schemas.microsoft.com/office/powerpoint/2010/main" val="3204182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Three-Year Plan in NOVA</a:t>
            </a:r>
          </a:p>
        </p:txBody>
      </p:sp>
      <p:sp>
        <p:nvSpPr>
          <p:cNvPr id="4" name="Slide Number Placeholder 3"/>
          <p:cNvSpPr>
            <a:spLocks noGrp="1"/>
          </p:cNvSpPr>
          <p:nvPr>
            <p:ph type="sldNum" sz="quarter" idx="12"/>
          </p:nvPr>
        </p:nvSpPr>
        <p:spPr/>
        <p:txBody>
          <a:bodyPr/>
          <a:lstStyle/>
          <a:p>
            <a:fld id="{DE959608-952C-483B-AC74-BEAA6DA69B15}" type="slidenum">
              <a:rPr lang="en-US" smtClean="0"/>
              <a:t>27</a:t>
            </a:fld>
            <a:endParaRPr lang="en-US" dirty="0"/>
          </a:p>
        </p:txBody>
      </p:sp>
      <p:sp>
        <p:nvSpPr>
          <p:cNvPr id="7" name="Rectangle 6">
            <a:extLst>
              <a:ext uri="{FF2B5EF4-FFF2-40B4-BE49-F238E27FC236}">
                <a16:creationId xmlns:a16="http://schemas.microsoft.com/office/drawing/2014/main" id="{FF5DB4F8-33CD-944F-A43B-81EB8F49E767}"/>
              </a:ext>
            </a:extLst>
          </p:cNvPr>
          <p:cNvSpPr/>
          <p:nvPr/>
        </p:nvSpPr>
        <p:spPr>
          <a:xfrm>
            <a:off x="4686743" y="1571470"/>
            <a:ext cx="2585545" cy="861774"/>
          </a:xfrm>
          <a:prstGeom prst="rect">
            <a:avLst/>
          </a:prstGeom>
          <a:noFill/>
          <a:ln w="28575"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2060"/>
                </a:solidFill>
                <a:effectLst/>
                <a:uFillTx/>
                <a:latin typeface="+mn-lt"/>
                <a:ea typeface="+mn-ea"/>
                <a:cs typeface="+mn-cs"/>
                <a:sym typeface="Helvetica Neue Medium"/>
              </a:rPr>
              <a:t>Section 2: Assessment</a:t>
            </a:r>
          </a:p>
        </p:txBody>
      </p:sp>
      <p:pic>
        <p:nvPicPr>
          <p:cNvPr id="8" name="Picture 7">
            <a:extLst>
              <a:ext uri="{FF2B5EF4-FFF2-40B4-BE49-F238E27FC236}">
                <a16:creationId xmlns:a16="http://schemas.microsoft.com/office/drawing/2014/main" id="{D0724ABE-6BBD-5142-9B90-5F4A8F2819E1}"/>
              </a:ext>
            </a:extLst>
          </p:cNvPr>
          <p:cNvPicPr>
            <a:picLocks noChangeAspect="1"/>
          </p:cNvPicPr>
          <p:nvPr/>
        </p:nvPicPr>
        <p:blipFill>
          <a:blip r:embed="rId3"/>
          <a:stretch>
            <a:fillRect/>
          </a:stretch>
        </p:blipFill>
        <p:spPr>
          <a:xfrm>
            <a:off x="2710018" y="1457963"/>
            <a:ext cx="9050719" cy="4754880"/>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99A67CDC-0B3F-E94F-ACE5-902D0A3FB281}"/>
              </a:ext>
            </a:extLst>
          </p:cNvPr>
          <p:cNvSpPr/>
          <p:nvPr/>
        </p:nvSpPr>
        <p:spPr>
          <a:xfrm>
            <a:off x="47298" y="2958210"/>
            <a:ext cx="2585545" cy="861774"/>
          </a:xfrm>
          <a:prstGeom prst="rect">
            <a:avLst/>
          </a:prstGeom>
          <a:noFill/>
          <a:ln w="28575"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2060"/>
                </a:solidFill>
                <a:effectLst/>
                <a:uFillTx/>
                <a:latin typeface="+mn-lt"/>
                <a:ea typeface="+mn-ea"/>
                <a:cs typeface="+mn-cs"/>
                <a:sym typeface="Helvetica Neue Medium"/>
              </a:rPr>
              <a:t>Section 3: Metrics</a:t>
            </a:r>
          </a:p>
        </p:txBody>
      </p:sp>
    </p:spTree>
    <p:extLst>
      <p:ext uri="{BB962C8B-B14F-4D97-AF65-F5344CB8AC3E}">
        <p14:creationId xmlns:p14="http://schemas.microsoft.com/office/powerpoint/2010/main" val="3231297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Three-Year Plan in NOVA</a:t>
            </a:r>
          </a:p>
        </p:txBody>
      </p:sp>
      <p:sp>
        <p:nvSpPr>
          <p:cNvPr id="4" name="Slide Number Placeholder 3"/>
          <p:cNvSpPr>
            <a:spLocks noGrp="1"/>
          </p:cNvSpPr>
          <p:nvPr>
            <p:ph type="sldNum" sz="quarter" idx="12"/>
          </p:nvPr>
        </p:nvSpPr>
        <p:spPr/>
        <p:txBody>
          <a:bodyPr/>
          <a:lstStyle/>
          <a:p>
            <a:fld id="{DE959608-952C-483B-AC74-BEAA6DA69B15}" type="slidenum">
              <a:rPr lang="en-US" smtClean="0"/>
              <a:t>28</a:t>
            </a:fld>
            <a:endParaRPr lang="en-US" dirty="0"/>
          </a:p>
        </p:txBody>
      </p:sp>
      <p:sp>
        <p:nvSpPr>
          <p:cNvPr id="7" name="Rectangle 6">
            <a:extLst>
              <a:ext uri="{FF2B5EF4-FFF2-40B4-BE49-F238E27FC236}">
                <a16:creationId xmlns:a16="http://schemas.microsoft.com/office/drawing/2014/main" id="{FF5DB4F8-33CD-944F-A43B-81EB8F49E767}"/>
              </a:ext>
            </a:extLst>
          </p:cNvPr>
          <p:cNvSpPr/>
          <p:nvPr/>
        </p:nvSpPr>
        <p:spPr>
          <a:xfrm>
            <a:off x="4686743" y="1571470"/>
            <a:ext cx="2585545" cy="861774"/>
          </a:xfrm>
          <a:prstGeom prst="rect">
            <a:avLst/>
          </a:prstGeom>
          <a:noFill/>
          <a:ln w="28575"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2060"/>
                </a:solidFill>
                <a:effectLst/>
                <a:uFillTx/>
                <a:latin typeface="+mn-lt"/>
                <a:ea typeface="+mn-ea"/>
                <a:cs typeface="+mn-cs"/>
                <a:sym typeface="Helvetica Neue Medium"/>
              </a:rPr>
              <a:t>Section 2: Assessment</a:t>
            </a:r>
          </a:p>
        </p:txBody>
      </p:sp>
      <p:pic>
        <p:nvPicPr>
          <p:cNvPr id="3" name="Picture 2">
            <a:extLst>
              <a:ext uri="{FF2B5EF4-FFF2-40B4-BE49-F238E27FC236}">
                <a16:creationId xmlns:a16="http://schemas.microsoft.com/office/drawing/2014/main" id="{F056262E-CCB1-ED4A-AA74-BEE899503CBD}"/>
              </a:ext>
            </a:extLst>
          </p:cNvPr>
          <p:cNvPicPr>
            <a:picLocks noChangeAspect="1"/>
          </p:cNvPicPr>
          <p:nvPr/>
        </p:nvPicPr>
        <p:blipFill>
          <a:blip r:embed="rId3"/>
          <a:stretch>
            <a:fillRect/>
          </a:stretch>
        </p:blipFill>
        <p:spPr>
          <a:xfrm>
            <a:off x="2687320" y="1454543"/>
            <a:ext cx="9294482" cy="4788601"/>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E0435AA6-06B3-764F-A829-52D711A85FFC}"/>
              </a:ext>
            </a:extLst>
          </p:cNvPr>
          <p:cNvSpPr/>
          <p:nvPr/>
        </p:nvSpPr>
        <p:spPr>
          <a:xfrm>
            <a:off x="47298" y="2958210"/>
            <a:ext cx="2585545" cy="861774"/>
          </a:xfrm>
          <a:prstGeom prst="rect">
            <a:avLst/>
          </a:prstGeom>
          <a:noFill/>
          <a:ln w="28575"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2060"/>
                </a:solidFill>
                <a:effectLst/>
                <a:uFillTx/>
                <a:latin typeface="+mn-lt"/>
                <a:ea typeface="+mn-ea"/>
                <a:cs typeface="+mn-cs"/>
                <a:sym typeface="Helvetica Neue Medium"/>
              </a:rPr>
              <a:t>Section 3: Metrics</a:t>
            </a:r>
          </a:p>
        </p:txBody>
      </p:sp>
    </p:spTree>
    <p:extLst>
      <p:ext uri="{BB962C8B-B14F-4D97-AF65-F5344CB8AC3E}">
        <p14:creationId xmlns:p14="http://schemas.microsoft.com/office/powerpoint/2010/main" val="4289397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Three-Year Plan in NOVA</a:t>
            </a:r>
          </a:p>
        </p:txBody>
      </p:sp>
      <p:sp>
        <p:nvSpPr>
          <p:cNvPr id="4" name="Slide Number Placeholder 3"/>
          <p:cNvSpPr>
            <a:spLocks noGrp="1"/>
          </p:cNvSpPr>
          <p:nvPr>
            <p:ph type="sldNum" sz="quarter" idx="12"/>
          </p:nvPr>
        </p:nvSpPr>
        <p:spPr/>
        <p:txBody>
          <a:bodyPr/>
          <a:lstStyle/>
          <a:p>
            <a:fld id="{DE959608-952C-483B-AC74-BEAA6DA69B15}" type="slidenum">
              <a:rPr lang="en-US" smtClean="0"/>
              <a:t>29</a:t>
            </a:fld>
            <a:endParaRPr lang="en-US" dirty="0"/>
          </a:p>
        </p:txBody>
      </p:sp>
      <p:pic>
        <p:nvPicPr>
          <p:cNvPr id="5" name="Picture 4">
            <a:extLst>
              <a:ext uri="{FF2B5EF4-FFF2-40B4-BE49-F238E27FC236}">
                <a16:creationId xmlns:a16="http://schemas.microsoft.com/office/drawing/2014/main" id="{DFA12F72-9AC6-3B46-84B8-00F0CA79BA0C}"/>
              </a:ext>
            </a:extLst>
          </p:cNvPr>
          <p:cNvPicPr>
            <a:picLocks noChangeAspect="1"/>
          </p:cNvPicPr>
          <p:nvPr/>
        </p:nvPicPr>
        <p:blipFill>
          <a:blip r:embed="rId3"/>
          <a:stretch>
            <a:fillRect/>
          </a:stretch>
        </p:blipFill>
        <p:spPr>
          <a:xfrm>
            <a:off x="166668" y="2585795"/>
            <a:ext cx="11867164" cy="2286000"/>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473940DA-56C8-584A-B761-51C0D96E3146}"/>
              </a:ext>
            </a:extLst>
          </p:cNvPr>
          <p:cNvSpPr/>
          <p:nvPr/>
        </p:nvSpPr>
        <p:spPr>
          <a:xfrm>
            <a:off x="4686743" y="1470869"/>
            <a:ext cx="2585545" cy="861774"/>
          </a:xfrm>
          <a:prstGeom prst="rect">
            <a:avLst/>
          </a:prstGeom>
          <a:noFill/>
          <a:ln w="28575"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2060"/>
                </a:solidFill>
                <a:effectLst/>
                <a:uFillTx/>
                <a:latin typeface="+mn-lt"/>
                <a:ea typeface="+mn-ea"/>
                <a:cs typeface="+mn-cs"/>
                <a:sym typeface="Helvetica Neue Medium"/>
              </a:rPr>
              <a:t>Section 3: Metrics</a:t>
            </a:r>
          </a:p>
        </p:txBody>
      </p:sp>
    </p:spTree>
    <p:extLst>
      <p:ext uri="{BB962C8B-B14F-4D97-AF65-F5344CB8AC3E}">
        <p14:creationId xmlns:p14="http://schemas.microsoft.com/office/powerpoint/2010/main" val="1140112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Purpose</a:t>
            </a:r>
          </a:p>
        </p:txBody>
      </p:sp>
      <p:sp>
        <p:nvSpPr>
          <p:cNvPr id="3" name="Content Placeholder 2"/>
          <p:cNvSpPr>
            <a:spLocks noGrp="1"/>
          </p:cNvSpPr>
          <p:nvPr>
            <p:ph idx="1"/>
          </p:nvPr>
        </p:nvSpPr>
        <p:spPr>
          <a:xfrm>
            <a:off x="452846" y="1463040"/>
            <a:ext cx="11399520" cy="4713923"/>
          </a:xfrm>
        </p:spPr>
        <p:txBody>
          <a:bodyPr>
            <a:normAutofit/>
          </a:bodyPr>
          <a:lstStyle/>
          <a:p>
            <a:pPr marL="0" indent="0">
              <a:buNone/>
            </a:pPr>
            <a:r>
              <a:rPr lang="en-US" sz="3200" dirty="0">
                <a:solidFill>
                  <a:srgbClr val="002060"/>
                </a:solidFill>
              </a:rPr>
              <a:t>The CAEP three-year planning process is meant to be inclusive and collaborative among entities that provide education and workforce services for adults in a region.  </a:t>
            </a:r>
          </a:p>
          <a:p>
            <a:r>
              <a:rPr lang="en-US" sz="3200" dirty="0">
                <a:solidFill>
                  <a:srgbClr val="002060"/>
                </a:solidFill>
              </a:rPr>
              <a:t>Definitions are provided in California Education Code of an adult education region (§84903).</a:t>
            </a:r>
          </a:p>
          <a:p>
            <a:r>
              <a:rPr lang="en-US" sz="3200" dirty="0">
                <a:solidFill>
                  <a:srgbClr val="002060"/>
                </a:solidFill>
              </a:rPr>
              <a:t>And an adult education consortium, its members, and other entities that provide education and workforce services for adults (§84905).</a:t>
            </a:r>
          </a:p>
        </p:txBody>
      </p:sp>
      <p:sp>
        <p:nvSpPr>
          <p:cNvPr id="4" name="Slide Number Placeholder 3"/>
          <p:cNvSpPr>
            <a:spLocks noGrp="1"/>
          </p:cNvSpPr>
          <p:nvPr>
            <p:ph type="sldNum" sz="quarter" idx="12"/>
          </p:nvPr>
        </p:nvSpPr>
        <p:spPr/>
        <p:txBody>
          <a:bodyPr/>
          <a:lstStyle/>
          <a:p>
            <a:fld id="{DE959608-952C-483B-AC74-BEAA6DA69B15}" type="slidenum">
              <a:rPr lang="en-US" smtClean="0"/>
              <a:t>3</a:t>
            </a:fld>
            <a:endParaRPr lang="en-US" dirty="0"/>
          </a:p>
        </p:txBody>
      </p:sp>
    </p:spTree>
    <p:extLst>
      <p:ext uri="{BB962C8B-B14F-4D97-AF65-F5344CB8AC3E}">
        <p14:creationId xmlns:p14="http://schemas.microsoft.com/office/powerpoint/2010/main" val="1833840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Three-Year Plan in NOVA</a:t>
            </a:r>
          </a:p>
        </p:txBody>
      </p:sp>
      <p:sp>
        <p:nvSpPr>
          <p:cNvPr id="4" name="Slide Number Placeholder 3"/>
          <p:cNvSpPr>
            <a:spLocks noGrp="1"/>
          </p:cNvSpPr>
          <p:nvPr>
            <p:ph type="sldNum" sz="quarter" idx="12"/>
          </p:nvPr>
        </p:nvSpPr>
        <p:spPr/>
        <p:txBody>
          <a:bodyPr/>
          <a:lstStyle/>
          <a:p>
            <a:fld id="{DE959608-952C-483B-AC74-BEAA6DA69B15}" type="slidenum">
              <a:rPr lang="en-US" smtClean="0"/>
              <a:t>30</a:t>
            </a:fld>
            <a:endParaRPr lang="en-US" dirty="0"/>
          </a:p>
        </p:txBody>
      </p:sp>
      <p:pic>
        <p:nvPicPr>
          <p:cNvPr id="3" name="Picture 2">
            <a:extLst>
              <a:ext uri="{FF2B5EF4-FFF2-40B4-BE49-F238E27FC236}">
                <a16:creationId xmlns:a16="http://schemas.microsoft.com/office/drawing/2014/main" id="{58A9A769-EBD3-6E48-93DB-144C65EF644A}"/>
              </a:ext>
            </a:extLst>
          </p:cNvPr>
          <p:cNvPicPr>
            <a:picLocks noChangeAspect="1"/>
          </p:cNvPicPr>
          <p:nvPr/>
        </p:nvPicPr>
        <p:blipFill>
          <a:blip r:embed="rId2"/>
          <a:stretch>
            <a:fillRect/>
          </a:stretch>
        </p:blipFill>
        <p:spPr>
          <a:xfrm>
            <a:off x="0" y="1351891"/>
            <a:ext cx="12192000" cy="1726301"/>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532306D6-ED19-7647-A45A-775EB1E6BD97}"/>
              </a:ext>
            </a:extLst>
          </p:cNvPr>
          <p:cNvPicPr>
            <a:picLocks noChangeAspect="1"/>
          </p:cNvPicPr>
          <p:nvPr/>
        </p:nvPicPr>
        <p:blipFill>
          <a:blip r:embed="rId3"/>
          <a:stretch>
            <a:fillRect/>
          </a:stretch>
        </p:blipFill>
        <p:spPr>
          <a:xfrm>
            <a:off x="118248" y="3235888"/>
            <a:ext cx="5525807" cy="228600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F778844D-4C62-2C4B-AFAF-9DDF6D20BC48}"/>
              </a:ext>
            </a:extLst>
          </p:cNvPr>
          <p:cNvPicPr>
            <a:picLocks noChangeAspect="1"/>
          </p:cNvPicPr>
          <p:nvPr/>
        </p:nvPicPr>
        <p:blipFill>
          <a:blip r:embed="rId4"/>
          <a:stretch>
            <a:fillRect/>
          </a:stretch>
        </p:blipFill>
        <p:spPr>
          <a:xfrm>
            <a:off x="5846544" y="3235888"/>
            <a:ext cx="6024890" cy="237744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6EC3783F-7627-3B4F-8928-99DE07613916}"/>
              </a:ext>
            </a:extLst>
          </p:cNvPr>
          <p:cNvPicPr>
            <a:picLocks noChangeAspect="1"/>
          </p:cNvPicPr>
          <p:nvPr/>
        </p:nvPicPr>
        <p:blipFill rotWithShape="1">
          <a:blip r:embed="rId5"/>
          <a:srcRect r="56760"/>
          <a:stretch/>
        </p:blipFill>
        <p:spPr>
          <a:xfrm>
            <a:off x="3460096" y="4424608"/>
            <a:ext cx="5271808" cy="2377439"/>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87D4620B-DBD3-BC4F-A3B3-098FC2A42349}"/>
              </a:ext>
            </a:extLst>
          </p:cNvPr>
          <p:cNvSpPr/>
          <p:nvPr/>
        </p:nvSpPr>
        <p:spPr>
          <a:xfrm>
            <a:off x="4131756" y="1399189"/>
            <a:ext cx="4189243" cy="430887"/>
          </a:xfrm>
          <a:prstGeom prst="rect">
            <a:avLst/>
          </a:prstGeom>
          <a:noFill/>
          <a:ln w="28575"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2060"/>
                </a:solidFill>
                <a:effectLst/>
                <a:uFillTx/>
                <a:latin typeface="+mn-lt"/>
                <a:ea typeface="+mn-ea"/>
                <a:cs typeface="+mn-cs"/>
                <a:sym typeface="Helvetica Neue Medium"/>
              </a:rPr>
              <a:t>Section 4: Objectives</a:t>
            </a:r>
          </a:p>
        </p:txBody>
      </p:sp>
    </p:spTree>
    <p:extLst>
      <p:ext uri="{BB962C8B-B14F-4D97-AF65-F5344CB8AC3E}">
        <p14:creationId xmlns:p14="http://schemas.microsoft.com/office/powerpoint/2010/main" val="1136517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Three-Year Plan in NOVA</a:t>
            </a:r>
          </a:p>
        </p:txBody>
      </p:sp>
      <p:sp>
        <p:nvSpPr>
          <p:cNvPr id="4" name="Slide Number Placeholder 3"/>
          <p:cNvSpPr>
            <a:spLocks noGrp="1"/>
          </p:cNvSpPr>
          <p:nvPr>
            <p:ph type="sldNum" sz="quarter" idx="12"/>
          </p:nvPr>
        </p:nvSpPr>
        <p:spPr/>
        <p:txBody>
          <a:bodyPr/>
          <a:lstStyle/>
          <a:p>
            <a:fld id="{DE959608-952C-483B-AC74-BEAA6DA69B15}" type="slidenum">
              <a:rPr lang="en-US" smtClean="0"/>
              <a:t>31</a:t>
            </a:fld>
            <a:endParaRPr lang="en-US" dirty="0"/>
          </a:p>
        </p:txBody>
      </p:sp>
      <p:pic>
        <p:nvPicPr>
          <p:cNvPr id="3" name="Picture 2">
            <a:extLst>
              <a:ext uri="{FF2B5EF4-FFF2-40B4-BE49-F238E27FC236}">
                <a16:creationId xmlns:a16="http://schemas.microsoft.com/office/drawing/2014/main" id="{527F5002-C47D-7B44-832A-8FCD092B8B4C}"/>
              </a:ext>
            </a:extLst>
          </p:cNvPr>
          <p:cNvPicPr>
            <a:picLocks noChangeAspect="1"/>
          </p:cNvPicPr>
          <p:nvPr/>
        </p:nvPicPr>
        <p:blipFill>
          <a:blip r:embed="rId3"/>
          <a:stretch>
            <a:fillRect/>
          </a:stretch>
        </p:blipFill>
        <p:spPr>
          <a:xfrm>
            <a:off x="2433545" y="1390518"/>
            <a:ext cx="9658616" cy="4846320"/>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39E72114-5BCE-E44B-860D-990B024F4A40}"/>
              </a:ext>
            </a:extLst>
          </p:cNvPr>
          <p:cNvSpPr/>
          <p:nvPr/>
        </p:nvSpPr>
        <p:spPr>
          <a:xfrm>
            <a:off x="47298" y="2979256"/>
            <a:ext cx="2386247" cy="1292662"/>
          </a:xfrm>
          <a:prstGeom prst="rect">
            <a:avLst/>
          </a:prstGeom>
          <a:noFill/>
          <a:ln w="28575"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2060"/>
                </a:solidFill>
                <a:effectLst/>
                <a:uFillTx/>
                <a:latin typeface="+mn-lt"/>
                <a:ea typeface="+mn-ea"/>
                <a:cs typeface="+mn-cs"/>
                <a:sym typeface="Helvetica Neue Medium"/>
              </a:rPr>
              <a:t>Section 5: Activities and Outcomes</a:t>
            </a:r>
          </a:p>
        </p:txBody>
      </p:sp>
    </p:spTree>
    <p:extLst>
      <p:ext uri="{BB962C8B-B14F-4D97-AF65-F5344CB8AC3E}">
        <p14:creationId xmlns:p14="http://schemas.microsoft.com/office/powerpoint/2010/main" val="1223818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Three-Year Plan in NOVA</a:t>
            </a:r>
          </a:p>
        </p:txBody>
      </p:sp>
      <p:sp>
        <p:nvSpPr>
          <p:cNvPr id="4" name="Slide Number Placeholder 3"/>
          <p:cNvSpPr>
            <a:spLocks noGrp="1"/>
          </p:cNvSpPr>
          <p:nvPr>
            <p:ph type="sldNum" sz="quarter" idx="12"/>
          </p:nvPr>
        </p:nvSpPr>
        <p:spPr/>
        <p:txBody>
          <a:bodyPr/>
          <a:lstStyle/>
          <a:p>
            <a:fld id="{DE959608-952C-483B-AC74-BEAA6DA69B15}" type="slidenum">
              <a:rPr lang="en-US" smtClean="0"/>
              <a:t>32</a:t>
            </a:fld>
            <a:endParaRPr lang="en-US" dirty="0"/>
          </a:p>
        </p:txBody>
      </p:sp>
      <p:sp>
        <p:nvSpPr>
          <p:cNvPr id="10" name="Rectangle 9">
            <a:extLst>
              <a:ext uri="{FF2B5EF4-FFF2-40B4-BE49-F238E27FC236}">
                <a16:creationId xmlns:a16="http://schemas.microsoft.com/office/drawing/2014/main" id="{3B473F84-3359-E64B-ABFE-96529BB7E274}"/>
              </a:ext>
            </a:extLst>
          </p:cNvPr>
          <p:cNvSpPr/>
          <p:nvPr/>
        </p:nvSpPr>
        <p:spPr>
          <a:xfrm>
            <a:off x="315310" y="2782669"/>
            <a:ext cx="2386247" cy="1292662"/>
          </a:xfrm>
          <a:prstGeom prst="rect">
            <a:avLst/>
          </a:prstGeom>
          <a:noFill/>
          <a:ln w="28575"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2060"/>
                </a:solidFill>
                <a:effectLst/>
                <a:uFillTx/>
                <a:latin typeface="+mn-lt"/>
                <a:ea typeface="+mn-ea"/>
                <a:cs typeface="+mn-cs"/>
                <a:sym typeface="Helvetica Neue Medium"/>
              </a:rPr>
              <a:t>Section 6: Funds Evaluation</a:t>
            </a:r>
          </a:p>
        </p:txBody>
      </p:sp>
      <p:pic>
        <p:nvPicPr>
          <p:cNvPr id="11" name="Picture 10">
            <a:extLst>
              <a:ext uri="{FF2B5EF4-FFF2-40B4-BE49-F238E27FC236}">
                <a16:creationId xmlns:a16="http://schemas.microsoft.com/office/drawing/2014/main" id="{6E11D07E-7F8E-8040-8BF5-189AC7FB7031}"/>
              </a:ext>
            </a:extLst>
          </p:cNvPr>
          <p:cNvPicPr>
            <a:picLocks noChangeAspect="1"/>
          </p:cNvPicPr>
          <p:nvPr/>
        </p:nvPicPr>
        <p:blipFill>
          <a:blip r:embed="rId3"/>
          <a:stretch>
            <a:fillRect/>
          </a:stretch>
        </p:blipFill>
        <p:spPr>
          <a:xfrm>
            <a:off x="2995448" y="1387678"/>
            <a:ext cx="9196552" cy="48463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158047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title"/>
          </p:nvPr>
        </p:nvSpPr>
        <p:spPr>
          <a:xfrm>
            <a:off x="838200" y="930584"/>
            <a:ext cx="10515600" cy="895041"/>
          </a:xfrm>
        </p:spPr>
        <p:txBody>
          <a:bodyPr/>
          <a:lstStyle/>
          <a:p>
            <a:r>
              <a:rPr lang="en-US">
                <a:solidFill>
                  <a:schemeClr val="tx2"/>
                </a:solidFill>
              </a:rPr>
              <a:t>Wrap Up and Questions</a:t>
            </a:r>
          </a:p>
        </p:txBody>
      </p:sp>
      <p:sp>
        <p:nvSpPr>
          <p:cNvPr id="2" name="Slide Number Placeholder 1"/>
          <p:cNvSpPr>
            <a:spLocks noGrp="1"/>
          </p:cNvSpPr>
          <p:nvPr>
            <p:ph type="sldNum" sz="quarter" idx="12"/>
          </p:nvPr>
        </p:nvSpPr>
        <p:spPr/>
        <p:txBody>
          <a:bodyPr/>
          <a:lstStyle/>
          <a:p>
            <a:fld id="{DE959608-952C-483B-AC74-BEAA6DA69B15}" type="slidenum">
              <a:rPr lang="en-US" smtClean="0"/>
              <a:t>33</a:t>
            </a:fld>
            <a:endParaRPr lang="en-US"/>
          </a:p>
        </p:txBody>
      </p:sp>
      <p:pic>
        <p:nvPicPr>
          <p:cNvPr id="11" name="Content Placeholder 10">
            <a:extLst>
              <a:ext uri="{FF2B5EF4-FFF2-40B4-BE49-F238E27FC236}">
                <a16:creationId xmlns:a16="http://schemas.microsoft.com/office/drawing/2014/main" id="{D1519E9D-D01E-4037-A669-A0546A4A5274}"/>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920331" y="1825625"/>
            <a:ext cx="4351338" cy="4351338"/>
          </a:xfrm>
        </p:spPr>
      </p:pic>
    </p:spTree>
    <p:extLst>
      <p:ext uri="{BB962C8B-B14F-4D97-AF65-F5344CB8AC3E}">
        <p14:creationId xmlns:p14="http://schemas.microsoft.com/office/powerpoint/2010/main" val="1562915287"/>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title"/>
          </p:nvPr>
        </p:nvSpPr>
        <p:spPr>
          <a:xfrm>
            <a:off x="838200" y="930584"/>
            <a:ext cx="10515600" cy="895041"/>
          </a:xfrm>
        </p:spPr>
        <p:txBody>
          <a:bodyPr/>
          <a:lstStyle/>
          <a:p>
            <a:r>
              <a:rPr lang="en-US">
                <a:solidFill>
                  <a:schemeClr val="tx2"/>
                </a:solidFill>
              </a:rPr>
              <a:t>Request Support from CAEP TAP</a:t>
            </a:r>
          </a:p>
        </p:txBody>
      </p:sp>
      <p:sp>
        <p:nvSpPr>
          <p:cNvPr id="2" name="Slide Number Placeholder 1"/>
          <p:cNvSpPr>
            <a:spLocks noGrp="1"/>
          </p:cNvSpPr>
          <p:nvPr>
            <p:ph type="sldNum" sz="quarter" idx="12"/>
          </p:nvPr>
        </p:nvSpPr>
        <p:spPr/>
        <p:txBody>
          <a:bodyPr/>
          <a:lstStyle/>
          <a:p>
            <a:fld id="{DE959608-952C-483B-AC74-BEAA6DA69B15}" type="slidenum">
              <a:rPr lang="en-US" smtClean="0"/>
              <a:t>34</a:t>
            </a:fld>
            <a:endParaRPr lang="en-US"/>
          </a:p>
        </p:txBody>
      </p:sp>
      <p:pic>
        <p:nvPicPr>
          <p:cNvPr id="8" name="Content Placeholder 7">
            <a:extLst>
              <a:ext uri="{FF2B5EF4-FFF2-40B4-BE49-F238E27FC236}">
                <a16:creationId xmlns:a16="http://schemas.microsoft.com/office/drawing/2014/main" id="{53E8A46D-F797-40EE-AD78-6A675A721905}"/>
              </a:ext>
            </a:extLst>
          </p:cNvPr>
          <p:cNvPicPr>
            <a:picLocks noGrp="1" noChangeAspect="1"/>
          </p:cNvPicPr>
          <p:nvPr>
            <p:ph idx="1"/>
          </p:nvPr>
        </p:nvPicPr>
        <p:blipFill>
          <a:blip r:embed="rId3"/>
          <a:stretch>
            <a:fillRect/>
          </a:stretch>
        </p:blipFill>
        <p:spPr>
          <a:xfrm>
            <a:off x="1413522" y="1711325"/>
            <a:ext cx="9364955" cy="4351338"/>
          </a:xfrm>
          <a:prstGeom prst="rect">
            <a:avLst/>
          </a:prstGeom>
          <a:ln>
            <a:solidFill>
              <a:schemeClr val="accent1">
                <a:lumMod val="5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2527318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Purpose (cont.)</a:t>
            </a:r>
          </a:p>
        </p:txBody>
      </p:sp>
      <p:sp>
        <p:nvSpPr>
          <p:cNvPr id="3" name="Content Placeholder 2"/>
          <p:cNvSpPr>
            <a:spLocks noGrp="1"/>
          </p:cNvSpPr>
          <p:nvPr>
            <p:ph idx="1"/>
          </p:nvPr>
        </p:nvSpPr>
        <p:spPr>
          <a:xfrm>
            <a:off x="452846" y="1463040"/>
            <a:ext cx="11399520" cy="4713923"/>
          </a:xfrm>
        </p:spPr>
        <p:txBody>
          <a:bodyPr>
            <a:normAutofit/>
          </a:bodyPr>
          <a:lstStyle/>
          <a:p>
            <a:pPr marL="0" indent="0">
              <a:buNone/>
            </a:pPr>
            <a:r>
              <a:rPr lang="en-US" sz="2800" dirty="0">
                <a:solidFill>
                  <a:srgbClr val="002060"/>
                </a:solidFill>
              </a:rPr>
              <a:t>To develop the three-year plan, adult education consortium members will contribute data, consider input from other entities, determine the implications of this data and input for future adult education programs and services, and chart a path forward. </a:t>
            </a:r>
          </a:p>
          <a:p>
            <a:pPr marL="0" indent="0">
              <a:buNone/>
            </a:pPr>
            <a:r>
              <a:rPr lang="en-US" sz="2800" dirty="0">
                <a:solidFill>
                  <a:srgbClr val="002060"/>
                </a:solidFill>
              </a:rPr>
              <a:t> The plan will then serve as a guide for the consortium and its members over the three-year period. In fact, although the plan is a requirement of all recipients of CAEP funding, the primary intended audience of the plan is the consortium members themselves.</a:t>
            </a:r>
          </a:p>
        </p:txBody>
      </p:sp>
      <p:sp>
        <p:nvSpPr>
          <p:cNvPr id="4" name="Slide Number Placeholder 3"/>
          <p:cNvSpPr>
            <a:spLocks noGrp="1"/>
          </p:cNvSpPr>
          <p:nvPr>
            <p:ph type="sldNum" sz="quarter" idx="12"/>
          </p:nvPr>
        </p:nvSpPr>
        <p:spPr/>
        <p:txBody>
          <a:bodyPr/>
          <a:lstStyle/>
          <a:p>
            <a:fld id="{DE959608-952C-483B-AC74-BEAA6DA69B15}" type="slidenum">
              <a:rPr lang="en-US" smtClean="0"/>
              <a:t>4</a:t>
            </a:fld>
            <a:endParaRPr lang="en-US" dirty="0"/>
          </a:p>
        </p:txBody>
      </p:sp>
    </p:spTree>
    <p:extLst>
      <p:ext uri="{BB962C8B-B14F-4D97-AF65-F5344CB8AC3E}">
        <p14:creationId xmlns:p14="http://schemas.microsoft.com/office/powerpoint/2010/main" val="1199562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95CCB-5227-4B04-81D9-48A8C13CDB5F}"/>
              </a:ext>
            </a:extLst>
          </p:cNvPr>
          <p:cNvSpPr>
            <a:spLocks noGrp="1"/>
          </p:cNvSpPr>
          <p:nvPr>
            <p:ph type="title"/>
          </p:nvPr>
        </p:nvSpPr>
        <p:spPr/>
        <p:txBody>
          <a:bodyPr/>
          <a:lstStyle/>
          <a:p>
            <a:r>
              <a:rPr lang="en-US" dirty="0">
                <a:solidFill>
                  <a:srgbClr val="002060"/>
                </a:solidFill>
              </a:rPr>
              <a:t>Three Year Plan Breakdown</a:t>
            </a:r>
          </a:p>
        </p:txBody>
      </p:sp>
      <p:sp>
        <p:nvSpPr>
          <p:cNvPr id="4" name="Slide Number Placeholder 3">
            <a:extLst>
              <a:ext uri="{FF2B5EF4-FFF2-40B4-BE49-F238E27FC236}">
                <a16:creationId xmlns:a16="http://schemas.microsoft.com/office/drawing/2014/main" id="{639BB800-AD94-4902-8BE3-4DA17A9EA799}"/>
              </a:ext>
            </a:extLst>
          </p:cNvPr>
          <p:cNvSpPr>
            <a:spLocks noGrp="1"/>
          </p:cNvSpPr>
          <p:nvPr>
            <p:ph type="sldNum" sz="quarter" idx="12"/>
          </p:nvPr>
        </p:nvSpPr>
        <p:spPr/>
        <p:txBody>
          <a:bodyPr/>
          <a:lstStyle/>
          <a:p>
            <a:fld id="{DE959608-952C-483B-AC74-BEAA6DA69B15}" type="slidenum">
              <a:rPr lang="en-US" smtClean="0"/>
              <a:t>5</a:t>
            </a:fld>
            <a:endParaRPr lang="en-US" dirty="0"/>
          </a:p>
        </p:txBody>
      </p:sp>
      <p:pic>
        <p:nvPicPr>
          <p:cNvPr id="6" name="Picture 5">
            <a:extLst>
              <a:ext uri="{FF2B5EF4-FFF2-40B4-BE49-F238E27FC236}">
                <a16:creationId xmlns:a16="http://schemas.microsoft.com/office/drawing/2014/main" id="{C001CF33-5CEF-49FF-AE65-858F528C377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29975" y="1852209"/>
            <a:ext cx="6532050" cy="3676611"/>
          </a:xfrm>
          <a:prstGeom prst="rect">
            <a:avLst/>
          </a:prstGeom>
        </p:spPr>
      </p:pic>
      <p:sp>
        <p:nvSpPr>
          <p:cNvPr id="7" name="TextBox 6">
            <a:extLst>
              <a:ext uri="{FF2B5EF4-FFF2-40B4-BE49-F238E27FC236}">
                <a16:creationId xmlns:a16="http://schemas.microsoft.com/office/drawing/2014/main" id="{26DF5EC5-7825-4B33-A3DD-C21A3FD0AC34}"/>
              </a:ext>
            </a:extLst>
          </p:cNvPr>
          <p:cNvSpPr txBox="1"/>
          <p:nvPr/>
        </p:nvSpPr>
        <p:spPr>
          <a:xfrm>
            <a:off x="5213023" y="5754528"/>
            <a:ext cx="4149002" cy="241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900">
                <a:hlinkClick r:id="rId3" tooltip="http://www.groundreport.com/reasons-sell-broken-car/"/>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2691269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CAEP Three Year Plan</a:t>
            </a:r>
          </a:p>
        </p:txBody>
      </p:sp>
      <p:sp>
        <p:nvSpPr>
          <p:cNvPr id="3" name="Content Placeholder 2"/>
          <p:cNvSpPr>
            <a:spLocks noGrp="1"/>
          </p:cNvSpPr>
          <p:nvPr>
            <p:ph idx="1"/>
          </p:nvPr>
        </p:nvSpPr>
        <p:spPr>
          <a:xfrm>
            <a:off x="548639" y="1497874"/>
            <a:ext cx="11260183" cy="4679089"/>
          </a:xfrm>
        </p:spPr>
        <p:txBody>
          <a:bodyPr>
            <a:normAutofit/>
          </a:bodyPr>
          <a:lstStyle/>
          <a:p>
            <a:pPr marL="0" indent="0">
              <a:buNone/>
            </a:pPr>
            <a:r>
              <a:rPr lang="en-US" sz="3200" dirty="0">
                <a:solidFill>
                  <a:srgbClr val="002060"/>
                </a:solidFill>
              </a:rPr>
              <a:t>EC 84906: (a) (1) Commencing with the 2019–20 fiscal year, as a condition of receipt of an apportionment of funds from this program for a fiscal year, the members of a consortium shall have a consortium-approved three-year adult education plan that addresses a three-year fiscal planning cycle. The plan shall be updated at least once each year based on available data pertaining to the requirements of subdivision (b).</a:t>
            </a:r>
          </a:p>
        </p:txBody>
      </p:sp>
      <p:sp>
        <p:nvSpPr>
          <p:cNvPr id="4" name="Slide Number Placeholder 3"/>
          <p:cNvSpPr>
            <a:spLocks noGrp="1"/>
          </p:cNvSpPr>
          <p:nvPr>
            <p:ph type="sldNum" sz="quarter" idx="12"/>
          </p:nvPr>
        </p:nvSpPr>
        <p:spPr/>
        <p:txBody>
          <a:bodyPr/>
          <a:lstStyle/>
          <a:p>
            <a:fld id="{DE959608-952C-483B-AC74-BEAA6DA69B15}" type="slidenum">
              <a:rPr lang="en-US" smtClean="0"/>
              <a:t>6</a:t>
            </a:fld>
            <a:endParaRPr lang="en-US" dirty="0"/>
          </a:p>
        </p:txBody>
      </p:sp>
    </p:spTree>
    <p:extLst>
      <p:ext uri="{BB962C8B-B14F-4D97-AF65-F5344CB8AC3E}">
        <p14:creationId xmlns:p14="http://schemas.microsoft.com/office/powerpoint/2010/main" val="1107686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Three Year Plan Evaluation</a:t>
            </a:r>
          </a:p>
        </p:txBody>
      </p:sp>
      <p:sp>
        <p:nvSpPr>
          <p:cNvPr id="3" name="Content Placeholder 2"/>
          <p:cNvSpPr>
            <a:spLocks noGrp="1"/>
          </p:cNvSpPr>
          <p:nvPr>
            <p:ph idx="1"/>
          </p:nvPr>
        </p:nvSpPr>
        <p:spPr>
          <a:xfrm>
            <a:off x="548639" y="1497874"/>
            <a:ext cx="11260183" cy="4679089"/>
          </a:xfrm>
        </p:spPr>
        <p:txBody>
          <a:bodyPr>
            <a:normAutofit/>
          </a:bodyPr>
          <a:lstStyle/>
          <a:p>
            <a:pPr marL="0" indent="0">
              <a:buNone/>
            </a:pPr>
            <a:r>
              <a:rPr lang="en-US" sz="2800" dirty="0">
                <a:solidFill>
                  <a:srgbClr val="002060"/>
                </a:solidFill>
              </a:rPr>
              <a:t>EC 84906: (b) (1) An evaluation of the educational needs of adults in the region.</a:t>
            </a:r>
          </a:p>
          <a:p>
            <a:pPr marL="0" indent="0">
              <a:buNone/>
            </a:pPr>
            <a:r>
              <a:rPr lang="en-US" sz="2800" dirty="0">
                <a:solidFill>
                  <a:srgbClr val="002060"/>
                </a:solidFill>
              </a:rPr>
              <a:t>EC 84906: (b) (4) An evaluation of current levels and types of education and workforce services for adults in the region.</a:t>
            </a:r>
          </a:p>
          <a:p>
            <a:pPr marL="0" indent="0">
              <a:buNone/>
            </a:pPr>
            <a:r>
              <a:rPr lang="en-US" sz="2800" dirty="0">
                <a:solidFill>
                  <a:srgbClr val="002060"/>
                </a:solidFill>
              </a:rPr>
              <a:t>EC 84906: (b) (5) An evaluation of the funds available to the members of the consortium and the entities listed pursuant to paragraph (2), including funds other than those apportioned pursuant to this article.</a:t>
            </a:r>
          </a:p>
          <a:p>
            <a:pPr marL="0" indent="0">
              <a:buNone/>
            </a:pPr>
            <a:endParaRPr lang="en-US" sz="2400" dirty="0">
              <a:solidFill>
                <a:srgbClr val="002060"/>
              </a:solidFill>
            </a:endParaRPr>
          </a:p>
        </p:txBody>
      </p:sp>
      <p:sp>
        <p:nvSpPr>
          <p:cNvPr id="4" name="Slide Number Placeholder 3"/>
          <p:cNvSpPr>
            <a:spLocks noGrp="1"/>
          </p:cNvSpPr>
          <p:nvPr>
            <p:ph type="sldNum" sz="quarter" idx="12"/>
          </p:nvPr>
        </p:nvSpPr>
        <p:spPr/>
        <p:txBody>
          <a:bodyPr/>
          <a:lstStyle/>
          <a:p>
            <a:fld id="{DE959608-952C-483B-AC74-BEAA6DA69B15}" type="slidenum">
              <a:rPr lang="en-US" smtClean="0"/>
              <a:t>7</a:t>
            </a:fld>
            <a:endParaRPr lang="en-US" dirty="0"/>
          </a:p>
        </p:txBody>
      </p:sp>
    </p:spTree>
    <p:extLst>
      <p:ext uri="{BB962C8B-B14F-4D97-AF65-F5344CB8AC3E}">
        <p14:creationId xmlns:p14="http://schemas.microsoft.com/office/powerpoint/2010/main" val="144912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775" y="544237"/>
            <a:ext cx="10515600" cy="756663"/>
          </a:xfrm>
        </p:spPr>
        <p:txBody>
          <a:bodyPr/>
          <a:lstStyle/>
          <a:p>
            <a:r>
              <a:rPr lang="en-US" dirty="0">
                <a:solidFill>
                  <a:srgbClr val="002060"/>
                </a:solidFill>
              </a:rPr>
              <a:t>Three Year Plan Required Action Steps</a:t>
            </a:r>
          </a:p>
        </p:txBody>
      </p:sp>
      <p:sp>
        <p:nvSpPr>
          <p:cNvPr id="3" name="Content Placeholder 2"/>
          <p:cNvSpPr>
            <a:spLocks noGrp="1"/>
          </p:cNvSpPr>
          <p:nvPr>
            <p:ph idx="1"/>
          </p:nvPr>
        </p:nvSpPr>
        <p:spPr>
          <a:xfrm>
            <a:off x="113122" y="1300900"/>
            <a:ext cx="11924907" cy="4876064"/>
          </a:xfrm>
        </p:spPr>
        <p:txBody>
          <a:bodyPr>
            <a:normAutofit fontScale="92500" lnSpcReduction="10000"/>
          </a:bodyPr>
          <a:lstStyle/>
          <a:p>
            <a:pPr marL="0" indent="0" fontAlgn="base">
              <a:buNone/>
            </a:pPr>
            <a:r>
              <a:rPr lang="en-US" dirty="0">
                <a:solidFill>
                  <a:srgbClr val="002060"/>
                </a:solidFill>
              </a:rPr>
              <a:t>EC 84906: (b) (6) Actions that the members of the consortium will take to </a:t>
            </a:r>
            <a:r>
              <a:rPr lang="en-US" b="1" dirty="0">
                <a:solidFill>
                  <a:srgbClr val="002060"/>
                </a:solidFill>
              </a:rPr>
              <a:t>address the educational needs </a:t>
            </a:r>
            <a:r>
              <a:rPr lang="en-US" dirty="0">
                <a:solidFill>
                  <a:srgbClr val="002060"/>
                </a:solidFill>
              </a:rPr>
              <a:t>identified pursuant to paragraph (1).</a:t>
            </a:r>
          </a:p>
          <a:p>
            <a:pPr marL="0" indent="0" fontAlgn="base">
              <a:buNone/>
            </a:pPr>
            <a:r>
              <a:rPr lang="en-US" dirty="0">
                <a:solidFill>
                  <a:srgbClr val="002060"/>
                </a:solidFill>
              </a:rPr>
              <a:t>(7) Actions that the members of the consortium will take to </a:t>
            </a:r>
            <a:r>
              <a:rPr lang="en-US" b="1" dirty="0">
                <a:solidFill>
                  <a:srgbClr val="002060"/>
                </a:solidFill>
              </a:rPr>
              <a:t>improve the effectiveness of their services</a:t>
            </a:r>
            <a:r>
              <a:rPr lang="en-US" dirty="0">
                <a:solidFill>
                  <a:srgbClr val="002060"/>
                </a:solidFill>
              </a:rPr>
              <a:t>.</a:t>
            </a:r>
          </a:p>
          <a:p>
            <a:pPr marL="0" indent="0" fontAlgn="base">
              <a:buNone/>
            </a:pPr>
            <a:r>
              <a:rPr lang="en-US" dirty="0">
                <a:solidFill>
                  <a:srgbClr val="002060"/>
                </a:solidFill>
              </a:rPr>
              <a:t>(8) Actions that the members of the consortium, and other interested parties will take to </a:t>
            </a:r>
            <a:r>
              <a:rPr lang="en-US" b="1" dirty="0">
                <a:solidFill>
                  <a:srgbClr val="002060"/>
                </a:solidFill>
              </a:rPr>
              <a:t>improve integration of services and to improve transitions into postsecondary education and the workforce</a:t>
            </a:r>
            <a:r>
              <a:rPr lang="en-US" dirty="0">
                <a:solidFill>
                  <a:srgbClr val="002060"/>
                </a:solidFill>
              </a:rPr>
              <a:t>, including actions related to all of the following:</a:t>
            </a:r>
          </a:p>
          <a:p>
            <a:pPr marL="476250" lvl="2" indent="0" fontAlgn="base">
              <a:buNone/>
            </a:pPr>
            <a:r>
              <a:rPr lang="en-US" dirty="0">
                <a:solidFill>
                  <a:srgbClr val="002060"/>
                </a:solidFill>
              </a:rPr>
              <a:t>(A) </a:t>
            </a:r>
            <a:r>
              <a:rPr lang="en-US" b="1" dirty="0">
                <a:solidFill>
                  <a:srgbClr val="002060"/>
                </a:solidFill>
              </a:rPr>
              <a:t>Placement of adults</a:t>
            </a:r>
            <a:r>
              <a:rPr lang="en-US" dirty="0">
                <a:solidFill>
                  <a:srgbClr val="002060"/>
                </a:solidFill>
              </a:rPr>
              <a:t> seeking education and workforce services into adult education programs.</a:t>
            </a:r>
          </a:p>
          <a:p>
            <a:pPr marL="476250" lvl="2" indent="0" fontAlgn="base">
              <a:buNone/>
            </a:pPr>
            <a:r>
              <a:rPr lang="en-US" dirty="0">
                <a:solidFill>
                  <a:srgbClr val="002060"/>
                </a:solidFill>
              </a:rPr>
              <a:t>(B) </a:t>
            </a:r>
            <a:r>
              <a:rPr lang="en-US" b="1" dirty="0">
                <a:solidFill>
                  <a:srgbClr val="002060"/>
                </a:solidFill>
              </a:rPr>
              <a:t>Alignment of academic standards and curricula</a:t>
            </a:r>
            <a:r>
              <a:rPr lang="en-US" dirty="0">
                <a:solidFill>
                  <a:srgbClr val="002060"/>
                </a:solidFill>
              </a:rPr>
              <a:t> for programs across entities that provide education and workforce services to adults.</a:t>
            </a:r>
          </a:p>
          <a:p>
            <a:pPr marL="476250" lvl="2" indent="0" fontAlgn="base">
              <a:buNone/>
            </a:pPr>
            <a:r>
              <a:rPr lang="en-US" dirty="0">
                <a:solidFill>
                  <a:srgbClr val="002060"/>
                </a:solidFill>
              </a:rPr>
              <a:t>(C) </a:t>
            </a:r>
            <a:r>
              <a:rPr lang="en-US" b="1" dirty="0">
                <a:solidFill>
                  <a:srgbClr val="002060"/>
                </a:solidFill>
              </a:rPr>
              <a:t>Qualifications of instructors</a:t>
            </a:r>
            <a:r>
              <a:rPr lang="en-US" dirty="0">
                <a:solidFill>
                  <a:srgbClr val="002060"/>
                </a:solidFill>
              </a:rPr>
              <a:t>, including common standards across entities that provide education and workforce services to adults.</a:t>
            </a:r>
          </a:p>
          <a:p>
            <a:pPr marL="476250" lvl="2" indent="0" fontAlgn="base">
              <a:buNone/>
            </a:pPr>
            <a:r>
              <a:rPr lang="en-US" dirty="0">
                <a:solidFill>
                  <a:srgbClr val="002060"/>
                </a:solidFill>
              </a:rPr>
              <a:t>(D) </a:t>
            </a:r>
            <a:r>
              <a:rPr lang="en-US" b="1" dirty="0">
                <a:solidFill>
                  <a:srgbClr val="002060"/>
                </a:solidFill>
              </a:rPr>
              <a:t>Collection and availability of data</a:t>
            </a:r>
            <a:r>
              <a:rPr lang="en-US" dirty="0">
                <a:solidFill>
                  <a:srgbClr val="002060"/>
                </a:solidFill>
              </a:rPr>
              <a:t>.</a:t>
            </a:r>
            <a:endParaRPr lang="en-US" sz="2400" dirty="0">
              <a:solidFill>
                <a:srgbClr val="002060"/>
              </a:solidFill>
            </a:endParaRPr>
          </a:p>
        </p:txBody>
      </p:sp>
      <p:sp>
        <p:nvSpPr>
          <p:cNvPr id="4" name="Slide Number Placeholder 3"/>
          <p:cNvSpPr>
            <a:spLocks noGrp="1"/>
          </p:cNvSpPr>
          <p:nvPr>
            <p:ph type="sldNum" sz="quarter" idx="12"/>
          </p:nvPr>
        </p:nvSpPr>
        <p:spPr/>
        <p:txBody>
          <a:bodyPr/>
          <a:lstStyle/>
          <a:p>
            <a:fld id="{DE959608-952C-483B-AC74-BEAA6DA69B15}" type="slidenum">
              <a:rPr lang="en-US" smtClean="0"/>
              <a:t>8</a:t>
            </a:fld>
            <a:endParaRPr lang="en-US" dirty="0"/>
          </a:p>
        </p:txBody>
      </p:sp>
    </p:spTree>
    <p:extLst>
      <p:ext uri="{BB962C8B-B14F-4D97-AF65-F5344CB8AC3E}">
        <p14:creationId xmlns:p14="http://schemas.microsoft.com/office/powerpoint/2010/main" val="3789233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9032"/>
            <a:ext cx="10515600" cy="756663"/>
          </a:xfrm>
        </p:spPr>
        <p:txBody>
          <a:bodyPr/>
          <a:lstStyle/>
          <a:p>
            <a:r>
              <a:rPr lang="en-US" dirty="0">
                <a:solidFill>
                  <a:srgbClr val="002060"/>
                </a:solidFill>
              </a:rPr>
              <a:t>Three Year Plan Required Descriptors</a:t>
            </a:r>
          </a:p>
        </p:txBody>
      </p:sp>
      <p:sp>
        <p:nvSpPr>
          <p:cNvPr id="3" name="Content Placeholder 2"/>
          <p:cNvSpPr>
            <a:spLocks noGrp="1"/>
          </p:cNvSpPr>
          <p:nvPr>
            <p:ph idx="1"/>
          </p:nvPr>
        </p:nvSpPr>
        <p:spPr>
          <a:xfrm>
            <a:off x="113122" y="1300900"/>
            <a:ext cx="11924907" cy="4876064"/>
          </a:xfrm>
        </p:spPr>
        <p:txBody>
          <a:bodyPr>
            <a:normAutofit/>
          </a:bodyPr>
          <a:lstStyle/>
          <a:p>
            <a:pPr marL="0" indent="0" fontAlgn="base">
              <a:buNone/>
            </a:pPr>
            <a:r>
              <a:rPr lang="en-US" sz="2400" dirty="0"/>
              <a:t>EC 84906: (b) (2) A list of the following: (A) Entities that provide education and workforce services to adults in the region. </a:t>
            </a:r>
          </a:p>
          <a:p>
            <a:pPr marL="0" indent="0" fontAlgn="base">
              <a:buNone/>
            </a:pPr>
            <a:r>
              <a:rPr lang="en-US" sz="2400" dirty="0"/>
              <a:t>(3) A description of the services provided by entities listed (above)</a:t>
            </a:r>
          </a:p>
          <a:p>
            <a:pPr marL="0" indent="0" fontAlgn="base">
              <a:buNone/>
            </a:pPr>
            <a:r>
              <a:rPr lang="en-US" sz="2400" dirty="0"/>
              <a:t>(9) A description of the alignment of adult education services supported by this program with those described in other education and workforce plans guiding services in the region, including plans pertaining to the building of career pathways and the employment of workforce sector strategies and those required pursuant to the federal Workforce Innovation and Opportunity Act.</a:t>
            </a:r>
          </a:p>
          <a:p>
            <a:pPr marL="0" indent="0" fontAlgn="base">
              <a:buNone/>
            </a:pPr>
            <a:r>
              <a:rPr lang="en-US" sz="2400" dirty="0"/>
              <a:t>(10) A description of the ways in which each of the entities identified contributed to the development of the plan.</a:t>
            </a:r>
            <a:endParaRPr lang="en-US" sz="2400" dirty="0">
              <a:solidFill>
                <a:srgbClr val="002060"/>
              </a:solidFill>
            </a:endParaRPr>
          </a:p>
        </p:txBody>
      </p:sp>
      <p:sp>
        <p:nvSpPr>
          <p:cNvPr id="4" name="Slide Number Placeholder 3"/>
          <p:cNvSpPr>
            <a:spLocks noGrp="1"/>
          </p:cNvSpPr>
          <p:nvPr>
            <p:ph type="sldNum" sz="quarter" idx="12"/>
          </p:nvPr>
        </p:nvSpPr>
        <p:spPr/>
        <p:txBody>
          <a:bodyPr/>
          <a:lstStyle/>
          <a:p>
            <a:fld id="{DE959608-952C-483B-AC74-BEAA6DA69B15}" type="slidenum">
              <a:rPr lang="en-US" smtClean="0"/>
              <a:t>9</a:t>
            </a:fld>
            <a:endParaRPr lang="en-US" dirty="0"/>
          </a:p>
        </p:txBody>
      </p:sp>
    </p:spTree>
    <p:extLst>
      <p:ext uri="{BB962C8B-B14F-4D97-AF65-F5344CB8AC3E}">
        <p14:creationId xmlns:p14="http://schemas.microsoft.com/office/powerpoint/2010/main" val="2305512061"/>
      </p:ext>
    </p:extLst>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72CFAB591DDEB4D955FAD4B6726A93C" ma:contentTypeVersion="13" ma:contentTypeDescription="Create a new document." ma:contentTypeScope="" ma:versionID="91d58c55cd074ce2631f02e0c93e907d">
  <xsd:schema xmlns:xsd="http://www.w3.org/2001/XMLSchema" xmlns:xs="http://www.w3.org/2001/XMLSchema" xmlns:p="http://schemas.microsoft.com/office/2006/metadata/properties" xmlns:ns2="71a54bd5-b876-4aa3-976f-e059d37bfece" xmlns:ns3="d3b9eef6-b555-4eb9-b09c-2d1df0a2a6c4" targetNamespace="http://schemas.microsoft.com/office/2006/metadata/properties" ma:root="true" ma:fieldsID="6c1e2ec1db6517a59f947d25fc59763f" ns2:_="" ns3:_="">
    <xsd:import namespace="71a54bd5-b876-4aa3-976f-e059d37bfece"/>
    <xsd:import namespace="d3b9eef6-b555-4eb9-b09c-2d1df0a2a6c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54bd5-b876-4aa3-976f-e059d37bfe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3b9eef6-b555-4eb9-b09c-2d1df0a2a6c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10C05D-FA45-4E53-8642-966D17CC59F6}">
  <ds:schemaRefs>
    <ds:schemaRef ds:uri="http://schemas.microsoft.com/office/2006/documentManagement/types"/>
    <ds:schemaRef ds:uri="http://schemas.openxmlformats.org/package/2006/metadata/core-properties"/>
    <ds:schemaRef ds:uri="c879b346-0b7d-453e-989e-4db3ade23c72"/>
    <ds:schemaRef ds:uri="http://purl.org/dc/dcmitype/"/>
    <ds:schemaRef ds:uri="http://purl.org/dc/elements/1.1/"/>
    <ds:schemaRef ds:uri="http://schemas.microsoft.com/office/2006/metadata/properties"/>
    <ds:schemaRef ds:uri="89474bdd-c09e-4360-a4ae-bc1ba9dad73d"/>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AA14DFD8-8872-447F-A3C5-895D74786C12}"/>
</file>

<file path=customXml/itemProps3.xml><?xml version="1.0" encoding="utf-8"?>
<ds:datastoreItem xmlns:ds="http://schemas.openxmlformats.org/officeDocument/2006/customXml" ds:itemID="{5188CC8C-F292-47EA-B9C8-6362D2C7DB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13292</TotalTime>
  <Words>2269</Words>
  <Application>Microsoft Macintosh PowerPoint</Application>
  <PresentationFormat>Widescreen</PresentationFormat>
  <Paragraphs>213</Paragraphs>
  <Slides>34</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Helvetica Neue</vt:lpstr>
      <vt:lpstr>Helvetica Neue Light</vt:lpstr>
      <vt:lpstr>Helvetica Neue Medium</vt:lpstr>
      <vt:lpstr>White</vt:lpstr>
      <vt:lpstr>CAEP Three-Year Plan 2022-25</vt:lpstr>
      <vt:lpstr>Presentation</vt:lpstr>
      <vt:lpstr>Purpose</vt:lpstr>
      <vt:lpstr>Purpose (cont.)</vt:lpstr>
      <vt:lpstr>Three Year Plan Breakdown</vt:lpstr>
      <vt:lpstr>CAEP Three Year Plan</vt:lpstr>
      <vt:lpstr>Three Year Plan Evaluation</vt:lpstr>
      <vt:lpstr>Three Year Plan Required Action Steps</vt:lpstr>
      <vt:lpstr>Three Year Plan Required Descriptors</vt:lpstr>
      <vt:lpstr>New Education Code</vt:lpstr>
      <vt:lpstr>New CTE related ed code (EC 84906)</vt:lpstr>
      <vt:lpstr>New CTE related ed code (cont.)</vt:lpstr>
      <vt:lpstr>Connecting the Dots</vt:lpstr>
      <vt:lpstr>Timeline for Three-Year Planning</vt:lpstr>
      <vt:lpstr>Three-Year Plan PD opportunities</vt:lpstr>
      <vt:lpstr>Updates</vt:lpstr>
      <vt:lpstr>Three-Year Plan Guidance Updates</vt:lpstr>
      <vt:lpstr>Three-Year Plan Guidance Updates</vt:lpstr>
      <vt:lpstr>Three-Year Plan Guidance Updates</vt:lpstr>
      <vt:lpstr>Three-Year Plan Guidance Updates</vt:lpstr>
      <vt:lpstr>Three-Year Plan Guidance Updates</vt:lpstr>
      <vt:lpstr>Three-Year Plan in NOVA</vt:lpstr>
      <vt:lpstr>Three-Year Plan in NOVA</vt:lpstr>
      <vt:lpstr>Three-Year Plan in NOVA</vt:lpstr>
      <vt:lpstr>Three-Year Plan in NOVA</vt:lpstr>
      <vt:lpstr>Three-Year Plan in NOVA</vt:lpstr>
      <vt:lpstr>Three-Year Plan in NOVA</vt:lpstr>
      <vt:lpstr>Three-Year Plan in NOVA</vt:lpstr>
      <vt:lpstr>Three-Year Plan in NOVA</vt:lpstr>
      <vt:lpstr>Three-Year Plan in NOVA</vt:lpstr>
      <vt:lpstr>Three-Year Plan in NOVA</vt:lpstr>
      <vt:lpstr>Three-Year Plan in NOVA</vt:lpstr>
      <vt:lpstr>Wrap Up and Questions</vt:lpstr>
      <vt:lpstr>Request Support from CAEP TAP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AEBG Outcomes and Services</dc:title>
  <dc:creator>Jay Wright</dc:creator>
  <cp:lastModifiedBy>Veronica Parker</cp:lastModifiedBy>
  <cp:revision>365</cp:revision>
  <cp:lastPrinted>2019-06-06T18:02:10Z</cp:lastPrinted>
  <dcterms:created xsi:type="dcterms:W3CDTF">2018-06-04T21:59:02Z</dcterms:created>
  <dcterms:modified xsi:type="dcterms:W3CDTF">2022-02-16T19:32:30Z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0x010100A72CFAB591DDEB4D955FAD4B6726A93C</vt:lpwstr>
  </property>
</Properties>
</file>